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03_F93079B8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454" r:id="rId2"/>
    <p:sldId id="427" r:id="rId3"/>
    <p:sldId id="445" r:id="rId4"/>
    <p:sldId id="446" r:id="rId5"/>
    <p:sldId id="408" r:id="rId6"/>
    <p:sldId id="452" r:id="rId7"/>
    <p:sldId id="453" r:id="rId8"/>
    <p:sldId id="450" r:id="rId9"/>
    <p:sldId id="259" r:id="rId10"/>
    <p:sldId id="448" r:id="rId11"/>
    <p:sldId id="430" r:id="rId12"/>
    <p:sldId id="406" r:id="rId13"/>
    <p:sldId id="434" r:id="rId14"/>
    <p:sldId id="435" r:id="rId15"/>
    <p:sldId id="442" r:id="rId16"/>
    <p:sldId id="444" r:id="rId17"/>
    <p:sldId id="439" r:id="rId18"/>
    <p:sldId id="441" r:id="rId19"/>
    <p:sldId id="456" r:id="rId20"/>
    <p:sldId id="457" r:id="rId21"/>
    <p:sldId id="455" r:id="rId22"/>
    <p:sldId id="379" r:id="rId23"/>
    <p:sldId id="40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C1E233-D5FA-8745-27F2-A1AAA7F97BCB}" name="Centre Ergothérapie" initials="CE" userId="87e52b20fd3f5c78" providerId="Windows Live"/>
  <p188:author id="{F42AE4A6-96E7-53C3-A00D-6D1A949FA139}" name="Centre Ergothérapie" initials="CE" userId="dc09f8ba45595306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rt Matéo" initials="H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2182" autoAdjust="0"/>
  </p:normalViewPr>
  <p:slideViewPr>
    <p:cSldViewPr snapToGrid="0" showGuides="1">
      <p:cViewPr varScale="1">
        <p:scale>
          <a:sx n="72" d="100"/>
          <a:sy n="72" d="100"/>
        </p:scale>
        <p:origin x="2070" y="294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03_F93079B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842CC61-EEFA-46BC-9451-182A0C9E4C74}" authorId="{36C1E233-D5FA-8745-27F2-A1AAA7F97BCB}" created="2025-09-11T06:27:09.98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80703672" sldId="259"/>
      <ac:spMk id="6" creationId="{00000000-0000-0000-0000-000000000000}"/>
      <ac:txMk cp="0" len="55">
        <ac:context len="57" hash="2426644229"/>
      </ac:txMk>
    </ac:txMkLst>
    <p188:pos x="9029701" y="320844"/>
    <p188:replyLst>
      <p188:reply id="{D9093C65-3291-4BD0-90A6-C4004BF2CE89}" authorId="{F42AE4A6-96E7-53C3-A00D-6D1A949FA139}" created="2025-09-17T12:52:45.421">
        <p188:txBody>
          <a:bodyPr/>
          <a:lstStyle/>
          <a:p>
            <a:r>
              <a:rPr lang="fr-CH"/>
              <a:t>Le titre me convient. Pour la transition, on peut mettre en avant certains facteurs de risque en lien avec l’arthrose : perte de force, perte de souplesse, douleurs… et ajouter un facteur majeur : l’âge !</a:t>
            </a:r>
          </a:p>
        </p188:txBody>
      </p188:reply>
    </p188:replyLst>
    <p188:txBody>
      <a:bodyPr/>
      <a:lstStyle/>
      <a:p>
        <a:r>
          <a:rPr lang="fr-CH"/>
          <a:t>Modifier titre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179A2-B7C0-495C-81C9-3892B814932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</dgm:pt>
    <dgm:pt modelId="{875A6B1B-06B2-4E96-AE18-AF07A7BEA2A5}">
      <dgm:prSet phldrT="[Texte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H" dirty="0">
              <a:solidFill>
                <a:schemeClr val="bg1"/>
              </a:solidFill>
            </a:rPr>
            <a:t>Tapis</a:t>
          </a:r>
        </a:p>
      </dgm:t>
    </dgm:pt>
    <dgm:pt modelId="{EF4C82DB-7150-4018-9DAA-EE3A802B5C0A}" type="parTrans" cxnId="{AC82E246-8616-49A7-BE32-2FA35179ACC9}">
      <dgm:prSet/>
      <dgm:spPr/>
      <dgm:t>
        <a:bodyPr/>
        <a:lstStyle/>
        <a:p>
          <a:endParaRPr lang="fr-CH"/>
        </a:p>
      </dgm:t>
    </dgm:pt>
    <dgm:pt modelId="{1BAC1E90-6F62-43C2-82A1-665452612AD2}" type="sibTrans" cxnId="{AC82E246-8616-49A7-BE32-2FA35179ACC9}">
      <dgm:prSet/>
      <dgm:spPr/>
      <dgm:t>
        <a:bodyPr/>
        <a:lstStyle/>
        <a:p>
          <a:endParaRPr lang="fr-CH"/>
        </a:p>
      </dgm:t>
    </dgm:pt>
    <dgm:pt modelId="{CFAB4ED8-9231-471D-BA4C-879BEFF069C0}">
      <dgm:prSet phldrT="[Texte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H" dirty="0">
              <a:solidFill>
                <a:schemeClr val="bg1"/>
              </a:solidFill>
            </a:rPr>
            <a:t>Câbles</a:t>
          </a:r>
        </a:p>
      </dgm:t>
    </dgm:pt>
    <dgm:pt modelId="{5AC4BD32-806D-4343-B00A-23208EF5EA9C}" type="parTrans" cxnId="{22B2BD4D-AF5E-4508-B55A-C2656B4C8E6C}">
      <dgm:prSet/>
      <dgm:spPr/>
      <dgm:t>
        <a:bodyPr/>
        <a:lstStyle/>
        <a:p>
          <a:endParaRPr lang="fr-CH"/>
        </a:p>
      </dgm:t>
    </dgm:pt>
    <dgm:pt modelId="{D889F4D1-6E61-431B-B717-4C996C2811C7}" type="sibTrans" cxnId="{22B2BD4D-AF5E-4508-B55A-C2656B4C8E6C}">
      <dgm:prSet/>
      <dgm:spPr/>
      <dgm:t>
        <a:bodyPr/>
        <a:lstStyle/>
        <a:p>
          <a:endParaRPr lang="fr-CH"/>
        </a:p>
      </dgm:t>
    </dgm:pt>
    <dgm:pt modelId="{1808E6CD-CBD7-4CEC-9BB4-93828C65AC9B}">
      <dgm:prSet phldrT="[Texte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H" dirty="0">
              <a:solidFill>
                <a:schemeClr val="bg1"/>
              </a:solidFill>
            </a:rPr>
            <a:t>Sol glissant</a:t>
          </a:r>
        </a:p>
      </dgm:t>
    </dgm:pt>
    <dgm:pt modelId="{5AD2DA46-92F3-4D4F-9C8B-4D64F7A85AC4}" type="parTrans" cxnId="{ED57EAF8-C52C-440A-98A5-77CE0742B716}">
      <dgm:prSet/>
      <dgm:spPr/>
      <dgm:t>
        <a:bodyPr/>
        <a:lstStyle/>
        <a:p>
          <a:endParaRPr lang="fr-CH"/>
        </a:p>
      </dgm:t>
    </dgm:pt>
    <dgm:pt modelId="{47D45295-A587-4BD0-865F-710FA2399567}" type="sibTrans" cxnId="{ED57EAF8-C52C-440A-98A5-77CE0742B716}">
      <dgm:prSet/>
      <dgm:spPr/>
      <dgm:t>
        <a:bodyPr/>
        <a:lstStyle/>
        <a:p>
          <a:endParaRPr lang="fr-CH"/>
        </a:p>
      </dgm:t>
    </dgm:pt>
    <dgm:pt modelId="{4900AD4F-FF82-4D92-943B-D9B899EB1387}">
      <dgm:prSet phldrT="[Texte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H" dirty="0">
              <a:solidFill>
                <a:schemeClr val="bg1"/>
              </a:solidFill>
            </a:rPr>
            <a:t>Eclairage inadapté</a:t>
          </a:r>
        </a:p>
      </dgm:t>
    </dgm:pt>
    <dgm:pt modelId="{7711DBB9-CD4A-4BB9-BF55-8FAFEB5893F7}" type="parTrans" cxnId="{A0A2DFF3-8C73-458B-B900-9B6221DB77B6}">
      <dgm:prSet/>
      <dgm:spPr/>
      <dgm:t>
        <a:bodyPr/>
        <a:lstStyle/>
        <a:p>
          <a:endParaRPr lang="fr-CH"/>
        </a:p>
      </dgm:t>
    </dgm:pt>
    <dgm:pt modelId="{6D609C86-B9FD-4070-84AC-FCDD1F153713}" type="sibTrans" cxnId="{A0A2DFF3-8C73-458B-B900-9B6221DB77B6}">
      <dgm:prSet/>
      <dgm:spPr/>
      <dgm:t>
        <a:bodyPr/>
        <a:lstStyle/>
        <a:p>
          <a:endParaRPr lang="fr-CH"/>
        </a:p>
      </dgm:t>
    </dgm:pt>
    <dgm:pt modelId="{9A50CD8A-DE4B-49DE-9FBD-BD9D094ED6DB}">
      <dgm:prSet phldrT="[Texte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H" dirty="0">
              <a:solidFill>
                <a:schemeClr val="bg1"/>
              </a:solidFill>
            </a:rPr>
            <a:t>Mobilier instable</a:t>
          </a:r>
        </a:p>
      </dgm:t>
    </dgm:pt>
    <dgm:pt modelId="{7477EFD3-AA7B-4DB6-807D-176BEDCC5FEC}" type="parTrans" cxnId="{F0BECDF4-8030-41B9-BFC1-B7403298EC30}">
      <dgm:prSet/>
      <dgm:spPr/>
      <dgm:t>
        <a:bodyPr/>
        <a:lstStyle/>
        <a:p>
          <a:endParaRPr lang="fr-CH"/>
        </a:p>
      </dgm:t>
    </dgm:pt>
    <dgm:pt modelId="{51DC4545-6AA8-4F5F-B855-1DE436DD5346}" type="sibTrans" cxnId="{F0BECDF4-8030-41B9-BFC1-B7403298EC30}">
      <dgm:prSet/>
      <dgm:spPr/>
      <dgm:t>
        <a:bodyPr/>
        <a:lstStyle/>
        <a:p>
          <a:endParaRPr lang="fr-CH"/>
        </a:p>
      </dgm:t>
    </dgm:pt>
    <dgm:pt modelId="{0AFDC540-DE94-42D8-9C9E-05A565D51D6F}">
      <dgm:prSet phldrT="[Texte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H" dirty="0">
              <a:solidFill>
                <a:schemeClr val="bg1"/>
              </a:solidFill>
            </a:rPr>
            <a:t>Logement inadapté</a:t>
          </a:r>
        </a:p>
      </dgm:t>
    </dgm:pt>
    <dgm:pt modelId="{3EFE8D48-E2AE-45C3-8A68-799525C39E67}" type="parTrans" cxnId="{99BDA04D-421D-4D1B-BDA7-D0CD3A69B0E0}">
      <dgm:prSet/>
      <dgm:spPr/>
      <dgm:t>
        <a:bodyPr/>
        <a:lstStyle/>
        <a:p>
          <a:endParaRPr lang="fr-CH"/>
        </a:p>
      </dgm:t>
    </dgm:pt>
    <dgm:pt modelId="{33570D9D-79B8-4B1C-8526-813BF48164A3}" type="sibTrans" cxnId="{99BDA04D-421D-4D1B-BDA7-D0CD3A69B0E0}">
      <dgm:prSet/>
      <dgm:spPr/>
      <dgm:t>
        <a:bodyPr/>
        <a:lstStyle/>
        <a:p>
          <a:endParaRPr lang="fr-CH"/>
        </a:p>
      </dgm:t>
    </dgm:pt>
    <dgm:pt modelId="{D2A92523-BA24-4847-B52B-803BF5513FC4}" type="pres">
      <dgm:prSet presAssocID="{7D6179A2-B7C0-495C-81C9-3892B814932A}" presName="root" presStyleCnt="0">
        <dgm:presLayoutVars>
          <dgm:dir/>
          <dgm:resizeHandles val="exact"/>
        </dgm:presLayoutVars>
      </dgm:prSet>
      <dgm:spPr/>
    </dgm:pt>
    <dgm:pt modelId="{58A94753-32A1-4CD8-BA93-75AD2C2661AC}" type="pres">
      <dgm:prSet presAssocID="{875A6B1B-06B2-4E96-AE18-AF07A7BEA2A5}" presName="compNode" presStyleCnt="0"/>
      <dgm:spPr/>
    </dgm:pt>
    <dgm:pt modelId="{03303D2C-CDC3-4355-B202-EA545CCA2179}" type="pres">
      <dgm:prSet presAssocID="{875A6B1B-06B2-4E96-AE18-AF07A7BEA2A5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04BCBE26-3A3C-4B57-BC71-89431B4D6A98}" type="pres">
      <dgm:prSet presAssocID="{875A6B1B-06B2-4E96-AE18-AF07A7BEA2A5}" presName="iconRect" presStyleLbl="node1" presStyleIdx="0" presStyleCnt="6" custFlipVert="1" custFlipHor="0" custScaleX="68160" custScaleY="7957" custLinFactY="300000" custLinFactNeighborX="-26801" custLinFactNeighborY="369201"/>
      <dgm:spPr>
        <a:ln>
          <a:noFill/>
        </a:ln>
      </dgm:spPr>
    </dgm:pt>
    <dgm:pt modelId="{55D963F7-99C2-42D0-B393-D4EC61877E25}" type="pres">
      <dgm:prSet presAssocID="{875A6B1B-06B2-4E96-AE18-AF07A7BEA2A5}" presName="spaceRect" presStyleCnt="0"/>
      <dgm:spPr/>
    </dgm:pt>
    <dgm:pt modelId="{891A897B-6905-4B7A-979C-1069D0522F2A}" type="pres">
      <dgm:prSet presAssocID="{875A6B1B-06B2-4E96-AE18-AF07A7BEA2A5}" presName="textRect" presStyleLbl="revTx" presStyleIdx="0" presStyleCnt="6">
        <dgm:presLayoutVars>
          <dgm:chMax val="1"/>
          <dgm:chPref val="1"/>
        </dgm:presLayoutVars>
      </dgm:prSet>
      <dgm:spPr/>
    </dgm:pt>
    <dgm:pt modelId="{AC98746D-D41B-436F-9DED-5155C7EF60A2}" type="pres">
      <dgm:prSet presAssocID="{1BAC1E90-6F62-43C2-82A1-665452612AD2}" presName="sibTrans" presStyleCnt="0"/>
      <dgm:spPr/>
    </dgm:pt>
    <dgm:pt modelId="{5BC88796-ADD0-40A1-932B-A22BF0012767}" type="pres">
      <dgm:prSet presAssocID="{CFAB4ED8-9231-471D-BA4C-879BEFF069C0}" presName="compNode" presStyleCnt="0"/>
      <dgm:spPr/>
    </dgm:pt>
    <dgm:pt modelId="{91E77EAB-2790-421E-8B36-90CFD12F0D34}" type="pres">
      <dgm:prSet presAssocID="{CFAB4ED8-9231-471D-BA4C-879BEFF069C0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1FDF15D7-AC26-4F0D-B946-2DA92408AE66}" type="pres">
      <dgm:prSet presAssocID="{CFAB4ED8-9231-471D-BA4C-879BEFF069C0}" presName="iconRect" presStyleLbl="node1" presStyleIdx="1" presStyleCnt="6" custLinFactX="135714" custLinFactY="200000" custLinFactNeighborX="200000" custLinFactNeighborY="216183"/>
      <dgm:spPr>
        <a:ln>
          <a:noFill/>
        </a:ln>
      </dgm:spPr>
    </dgm:pt>
    <dgm:pt modelId="{4DD9C28F-AEC8-45F9-A456-36FA611BE25E}" type="pres">
      <dgm:prSet presAssocID="{CFAB4ED8-9231-471D-BA4C-879BEFF069C0}" presName="spaceRect" presStyleCnt="0"/>
      <dgm:spPr/>
    </dgm:pt>
    <dgm:pt modelId="{EA121F44-9D0D-443C-89D0-14E04446C26B}" type="pres">
      <dgm:prSet presAssocID="{CFAB4ED8-9231-471D-BA4C-879BEFF069C0}" presName="textRect" presStyleLbl="revTx" presStyleIdx="1" presStyleCnt="6">
        <dgm:presLayoutVars>
          <dgm:chMax val="1"/>
          <dgm:chPref val="1"/>
        </dgm:presLayoutVars>
      </dgm:prSet>
      <dgm:spPr/>
    </dgm:pt>
    <dgm:pt modelId="{5FC40F6E-957A-4791-AB48-70280722A517}" type="pres">
      <dgm:prSet presAssocID="{D889F4D1-6E61-431B-B717-4C996C2811C7}" presName="sibTrans" presStyleCnt="0"/>
      <dgm:spPr/>
    </dgm:pt>
    <dgm:pt modelId="{90CE7BEC-504E-45F3-B009-6E91B8CD9393}" type="pres">
      <dgm:prSet presAssocID="{1808E6CD-CBD7-4CEC-9BB4-93828C65AC9B}" presName="compNode" presStyleCnt="0"/>
      <dgm:spPr/>
    </dgm:pt>
    <dgm:pt modelId="{686D5899-E3C2-4FE0-82C6-DF356E15886D}" type="pres">
      <dgm:prSet presAssocID="{1808E6CD-CBD7-4CEC-9BB4-93828C65AC9B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A749976B-7B12-48F6-A129-B379DB5E1242}" type="pres">
      <dgm:prSet presAssocID="{1808E6CD-CBD7-4CEC-9BB4-93828C65AC9B}" presName="iconRect" presStyleLbl="node1" presStyleIdx="2" presStyleCnt="6" custLinFactX="-79933" custLinFactY="100000" custLinFactNeighborX="-100000" custLinFactNeighborY="1273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7A16EBD7-0A73-429F-9073-C12B01CA7762}" type="pres">
      <dgm:prSet presAssocID="{1808E6CD-CBD7-4CEC-9BB4-93828C65AC9B}" presName="spaceRect" presStyleCnt="0"/>
      <dgm:spPr/>
    </dgm:pt>
    <dgm:pt modelId="{9BB65EC5-4A73-4079-9DB1-B04B79206C21}" type="pres">
      <dgm:prSet presAssocID="{1808E6CD-CBD7-4CEC-9BB4-93828C65AC9B}" presName="textRect" presStyleLbl="revTx" presStyleIdx="2" presStyleCnt="6">
        <dgm:presLayoutVars>
          <dgm:chMax val="1"/>
          <dgm:chPref val="1"/>
        </dgm:presLayoutVars>
      </dgm:prSet>
      <dgm:spPr/>
    </dgm:pt>
    <dgm:pt modelId="{BBF22B3D-6F2E-4164-B107-C5A408E9A18B}" type="pres">
      <dgm:prSet presAssocID="{47D45295-A587-4BD0-865F-710FA2399567}" presName="sibTrans" presStyleCnt="0"/>
      <dgm:spPr/>
    </dgm:pt>
    <dgm:pt modelId="{62F2ABF2-B963-403A-8855-C33638443584}" type="pres">
      <dgm:prSet presAssocID="{4900AD4F-FF82-4D92-943B-D9B899EB1387}" presName="compNode" presStyleCnt="0"/>
      <dgm:spPr/>
    </dgm:pt>
    <dgm:pt modelId="{A2EF4680-C8E5-4A92-832B-C44C00F0A4CA}" type="pres">
      <dgm:prSet presAssocID="{4900AD4F-FF82-4D92-943B-D9B899EB1387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FA9C2852-48E5-4820-BECE-CDB6B095D24B}" type="pres">
      <dgm:prSet presAssocID="{4900AD4F-FF82-4D92-943B-D9B899EB1387}" presName="iconRect" presStyleLbl="node1" presStyleIdx="3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poule"/>
        </a:ext>
      </dgm:extLst>
    </dgm:pt>
    <dgm:pt modelId="{427EC18A-900F-4033-9A93-61C11088BBE3}" type="pres">
      <dgm:prSet presAssocID="{4900AD4F-FF82-4D92-943B-D9B899EB1387}" presName="spaceRect" presStyleCnt="0"/>
      <dgm:spPr/>
    </dgm:pt>
    <dgm:pt modelId="{78D9F4C7-441A-493B-860F-DB69C502CDCE}" type="pres">
      <dgm:prSet presAssocID="{4900AD4F-FF82-4D92-943B-D9B899EB1387}" presName="textRect" presStyleLbl="revTx" presStyleIdx="3" presStyleCnt="6">
        <dgm:presLayoutVars>
          <dgm:chMax val="1"/>
          <dgm:chPref val="1"/>
        </dgm:presLayoutVars>
      </dgm:prSet>
      <dgm:spPr/>
    </dgm:pt>
    <dgm:pt modelId="{D66A7A8A-2767-4BAD-B324-CA840F30981F}" type="pres">
      <dgm:prSet presAssocID="{6D609C86-B9FD-4070-84AC-FCDD1F153713}" presName="sibTrans" presStyleCnt="0"/>
      <dgm:spPr/>
    </dgm:pt>
    <dgm:pt modelId="{A318DA8F-3F99-4BF4-92EE-CB203CB81177}" type="pres">
      <dgm:prSet presAssocID="{9A50CD8A-DE4B-49DE-9FBD-BD9D094ED6DB}" presName="compNode" presStyleCnt="0"/>
      <dgm:spPr/>
    </dgm:pt>
    <dgm:pt modelId="{86DDA237-54E6-4908-BCE7-42A09615EDE5}" type="pres">
      <dgm:prSet presAssocID="{9A50CD8A-DE4B-49DE-9FBD-BD9D094ED6DB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387ED3DE-EC83-4239-87E2-C4EC6007825C}" type="pres">
      <dgm:prSet presAssocID="{9A50CD8A-DE4B-49DE-9FBD-BD9D094ED6DB}" presName="iconRect" presStyleLbl="nod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napé"/>
        </a:ext>
      </dgm:extLst>
    </dgm:pt>
    <dgm:pt modelId="{6C67F80F-D78A-4641-8A40-56E072D5D5F6}" type="pres">
      <dgm:prSet presAssocID="{9A50CD8A-DE4B-49DE-9FBD-BD9D094ED6DB}" presName="spaceRect" presStyleCnt="0"/>
      <dgm:spPr/>
    </dgm:pt>
    <dgm:pt modelId="{B9F95C99-E7F4-4A65-94B6-B1E41D40B2E2}" type="pres">
      <dgm:prSet presAssocID="{9A50CD8A-DE4B-49DE-9FBD-BD9D094ED6DB}" presName="textRect" presStyleLbl="revTx" presStyleIdx="4" presStyleCnt="6">
        <dgm:presLayoutVars>
          <dgm:chMax val="1"/>
          <dgm:chPref val="1"/>
        </dgm:presLayoutVars>
      </dgm:prSet>
      <dgm:spPr/>
    </dgm:pt>
    <dgm:pt modelId="{3EC9230B-5219-43BD-B2A9-91B3D92AC7F3}" type="pres">
      <dgm:prSet presAssocID="{51DC4545-6AA8-4F5F-B855-1DE436DD5346}" presName="sibTrans" presStyleCnt="0"/>
      <dgm:spPr/>
    </dgm:pt>
    <dgm:pt modelId="{3609B7A6-7FB0-495C-92C0-7DDF94721DDC}" type="pres">
      <dgm:prSet presAssocID="{0AFDC540-DE94-42D8-9C9E-05A565D51D6F}" presName="compNode" presStyleCnt="0"/>
      <dgm:spPr/>
    </dgm:pt>
    <dgm:pt modelId="{F4D9A58B-B8AE-4894-BF22-9EE211066456}" type="pres">
      <dgm:prSet presAssocID="{0AFDC540-DE94-42D8-9C9E-05A565D51D6F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537D60A7-2F21-45F0-8AE3-1DED897E2FE5}" type="pres">
      <dgm:prSet presAssocID="{0AFDC540-DE94-42D8-9C9E-05A565D51D6F}" presName="iconRect" presStyleLbl="node1" presStyleIdx="5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ison"/>
        </a:ext>
      </dgm:extLst>
    </dgm:pt>
    <dgm:pt modelId="{3270EFAE-73A0-4514-BFE0-34729C575411}" type="pres">
      <dgm:prSet presAssocID="{0AFDC540-DE94-42D8-9C9E-05A565D51D6F}" presName="spaceRect" presStyleCnt="0"/>
      <dgm:spPr/>
    </dgm:pt>
    <dgm:pt modelId="{D816FEBE-2F7A-4128-9E86-2E4BA2BAB9E2}" type="pres">
      <dgm:prSet presAssocID="{0AFDC540-DE94-42D8-9C9E-05A565D51D6F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AC82E246-8616-49A7-BE32-2FA35179ACC9}" srcId="{7D6179A2-B7C0-495C-81C9-3892B814932A}" destId="{875A6B1B-06B2-4E96-AE18-AF07A7BEA2A5}" srcOrd="0" destOrd="0" parTransId="{EF4C82DB-7150-4018-9DAA-EE3A802B5C0A}" sibTransId="{1BAC1E90-6F62-43C2-82A1-665452612AD2}"/>
    <dgm:cxn modelId="{B1C31E67-8888-4A08-87DB-CC65FD0363CD}" type="presOf" srcId="{7D6179A2-B7C0-495C-81C9-3892B814932A}" destId="{D2A92523-BA24-4847-B52B-803BF5513FC4}" srcOrd="0" destOrd="0" presId="urn:microsoft.com/office/officeart/2018/5/layout/IconLeafLabelList"/>
    <dgm:cxn modelId="{99BDA04D-421D-4D1B-BDA7-D0CD3A69B0E0}" srcId="{7D6179A2-B7C0-495C-81C9-3892B814932A}" destId="{0AFDC540-DE94-42D8-9C9E-05A565D51D6F}" srcOrd="5" destOrd="0" parTransId="{3EFE8D48-E2AE-45C3-8A68-799525C39E67}" sibTransId="{33570D9D-79B8-4B1C-8526-813BF48164A3}"/>
    <dgm:cxn modelId="{22B2BD4D-AF5E-4508-B55A-C2656B4C8E6C}" srcId="{7D6179A2-B7C0-495C-81C9-3892B814932A}" destId="{CFAB4ED8-9231-471D-BA4C-879BEFF069C0}" srcOrd="1" destOrd="0" parTransId="{5AC4BD32-806D-4343-B00A-23208EF5EA9C}" sibTransId="{D889F4D1-6E61-431B-B717-4C996C2811C7}"/>
    <dgm:cxn modelId="{5B6BA19E-1CF1-44CB-AE23-926046C8B48F}" type="presOf" srcId="{875A6B1B-06B2-4E96-AE18-AF07A7BEA2A5}" destId="{891A897B-6905-4B7A-979C-1069D0522F2A}" srcOrd="0" destOrd="0" presId="urn:microsoft.com/office/officeart/2018/5/layout/IconLeafLabelList"/>
    <dgm:cxn modelId="{F17CE7A0-E491-4A41-80CE-E25A09D07596}" type="presOf" srcId="{9A50CD8A-DE4B-49DE-9FBD-BD9D094ED6DB}" destId="{B9F95C99-E7F4-4A65-94B6-B1E41D40B2E2}" srcOrd="0" destOrd="0" presId="urn:microsoft.com/office/officeart/2018/5/layout/IconLeafLabelList"/>
    <dgm:cxn modelId="{15A7FDA4-1E1B-4B5B-8FFB-026F8A5F06CB}" type="presOf" srcId="{CFAB4ED8-9231-471D-BA4C-879BEFF069C0}" destId="{EA121F44-9D0D-443C-89D0-14E04446C26B}" srcOrd="0" destOrd="0" presId="urn:microsoft.com/office/officeart/2018/5/layout/IconLeafLabelList"/>
    <dgm:cxn modelId="{162EF0CA-164E-4622-8B23-E5D058A4994C}" type="presOf" srcId="{0AFDC540-DE94-42D8-9C9E-05A565D51D6F}" destId="{D816FEBE-2F7A-4128-9E86-2E4BA2BAB9E2}" srcOrd="0" destOrd="0" presId="urn:microsoft.com/office/officeart/2018/5/layout/IconLeafLabelList"/>
    <dgm:cxn modelId="{A7671DEB-293D-4667-ACA8-FD8CE200E5E3}" type="presOf" srcId="{1808E6CD-CBD7-4CEC-9BB4-93828C65AC9B}" destId="{9BB65EC5-4A73-4079-9DB1-B04B79206C21}" srcOrd="0" destOrd="0" presId="urn:microsoft.com/office/officeart/2018/5/layout/IconLeafLabelList"/>
    <dgm:cxn modelId="{D01819F0-1FB9-4A09-BC8B-ED10ABC9BF70}" type="presOf" srcId="{4900AD4F-FF82-4D92-943B-D9B899EB1387}" destId="{78D9F4C7-441A-493B-860F-DB69C502CDCE}" srcOrd="0" destOrd="0" presId="urn:microsoft.com/office/officeart/2018/5/layout/IconLeafLabelList"/>
    <dgm:cxn modelId="{A0A2DFF3-8C73-458B-B900-9B6221DB77B6}" srcId="{7D6179A2-B7C0-495C-81C9-3892B814932A}" destId="{4900AD4F-FF82-4D92-943B-D9B899EB1387}" srcOrd="3" destOrd="0" parTransId="{7711DBB9-CD4A-4BB9-BF55-8FAFEB5893F7}" sibTransId="{6D609C86-B9FD-4070-84AC-FCDD1F153713}"/>
    <dgm:cxn modelId="{F0BECDF4-8030-41B9-BFC1-B7403298EC30}" srcId="{7D6179A2-B7C0-495C-81C9-3892B814932A}" destId="{9A50CD8A-DE4B-49DE-9FBD-BD9D094ED6DB}" srcOrd="4" destOrd="0" parTransId="{7477EFD3-AA7B-4DB6-807D-176BEDCC5FEC}" sibTransId="{51DC4545-6AA8-4F5F-B855-1DE436DD5346}"/>
    <dgm:cxn modelId="{ED57EAF8-C52C-440A-98A5-77CE0742B716}" srcId="{7D6179A2-B7C0-495C-81C9-3892B814932A}" destId="{1808E6CD-CBD7-4CEC-9BB4-93828C65AC9B}" srcOrd="2" destOrd="0" parTransId="{5AD2DA46-92F3-4D4F-9C8B-4D64F7A85AC4}" sibTransId="{47D45295-A587-4BD0-865F-710FA2399567}"/>
    <dgm:cxn modelId="{9B6CA2C1-B4D1-4D4C-8BD3-926C3CAD41BF}" type="presParOf" srcId="{D2A92523-BA24-4847-B52B-803BF5513FC4}" destId="{58A94753-32A1-4CD8-BA93-75AD2C2661AC}" srcOrd="0" destOrd="0" presId="urn:microsoft.com/office/officeart/2018/5/layout/IconLeafLabelList"/>
    <dgm:cxn modelId="{6DA7B000-C266-4BF3-BBBC-7B6218BBB194}" type="presParOf" srcId="{58A94753-32A1-4CD8-BA93-75AD2C2661AC}" destId="{03303D2C-CDC3-4355-B202-EA545CCA2179}" srcOrd="0" destOrd="0" presId="urn:microsoft.com/office/officeart/2018/5/layout/IconLeafLabelList"/>
    <dgm:cxn modelId="{F02CBAE4-0F9B-45B9-B75E-AB804B585186}" type="presParOf" srcId="{58A94753-32A1-4CD8-BA93-75AD2C2661AC}" destId="{04BCBE26-3A3C-4B57-BC71-89431B4D6A98}" srcOrd="1" destOrd="0" presId="urn:microsoft.com/office/officeart/2018/5/layout/IconLeafLabelList"/>
    <dgm:cxn modelId="{DC462F63-FE18-442C-8A33-A0C0426BAA35}" type="presParOf" srcId="{58A94753-32A1-4CD8-BA93-75AD2C2661AC}" destId="{55D963F7-99C2-42D0-B393-D4EC61877E25}" srcOrd="2" destOrd="0" presId="urn:microsoft.com/office/officeart/2018/5/layout/IconLeafLabelList"/>
    <dgm:cxn modelId="{9A4A14C2-0B05-465B-A6A7-23C6329C2489}" type="presParOf" srcId="{58A94753-32A1-4CD8-BA93-75AD2C2661AC}" destId="{891A897B-6905-4B7A-979C-1069D0522F2A}" srcOrd="3" destOrd="0" presId="urn:microsoft.com/office/officeart/2018/5/layout/IconLeafLabelList"/>
    <dgm:cxn modelId="{A110E98B-39BF-4BDC-90B1-5DC0D54B9761}" type="presParOf" srcId="{D2A92523-BA24-4847-B52B-803BF5513FC4}" destId="{AC98746D-D41B-436F-9DED-5155C7EF60A2}" srcOrd="1" destOrd="0" presId="urn:microsoft.com/office/officeart/2018/5/layout/IconLeafLabelList"/>
    <dgm:cxn modelId="{26407C02-BA11-483E-ACFC-5C9299FD8463}" type="presParOf" srcId="{D2A92523-BA24-4847-B52B-803BF5513FC4}" destId="{5BC88796-ADD0-40A1-932B-A22BF0012767}" srcOrd="2" destOrd="0" presId="urn:microsoft.com/office/officeart/2018/5/layout/IconLeafLabelList"/>
    <dgm:cxn modelId="{5E87A83D-1EF9-4965-814E-24C6DFAB1563}" type="presParOf" srcId="{5BC88796-ADD0-40A1-932B-A22BF0012767}" destId="{91E77EAB-2790-421E-8B36-90CFD12F0D34}" srcOrd="0" destOrd="0" presId="urn:microsoft.com/office/officeart/2018/5/layout/IconLeafLabelList"/>
    <dgm:cxn modelId="{6A90C3AB-A2D3-4332-8A83-020C527AEA15}" type="presParOf" srcId="{5BC88796-ADD0-40A1-932B-A22BF0012767}" destId="{1FDF15D7-AC26-4F0D-B946-2DA92408AE66}" srcOrd="1" destOrd="0" presId="urn:microsoft.com/office/officeart/2018/5/layout/IconLeafLabelList"/>
    <dgm:cxn modelId="{387FCA0E-3D79-46D6-803A-6CF4E96C911F}" type="presParOf" srcId="{5BC88796-ADD0-40A1-932B-A22BF0012767}" destId="{4DD9C28F-AEC8-45F9-A456-36FA611BE25E}" srcOrd="2" destOrd="0" presId="urn:microsoft.com/office/officeart/2018/5/layout/IconLeafLabelList"/>
    <dgm:cxn modelId="{4537B66F-A84C-4C6E-A7EC-030F3931655F}" type="presParOf" srcId="{5BC88796-ADD0-40A1-932B-A22BF0012767}" destId="{EA121F44-9D0D-443C-89D0-14E04446C26B}" srcOrd="3" destOrd="0" presId="urn:microsoft.com/office/officeart/2018/5/layout/IconLeafLabelList"/>
    <dgm:cxn modelId="{C0FA470D-9846-44BD-8FC5-FCC8EC623F9A}" type="presParOf" srcId="{D2A92523-BA24-4847-B52B-803BF5513FC4}" destId="{5FC40F6E-957A-4791-AB48-70280722A517}" srcOrd="3" destOrd="0" presId="urn:microsoft.com/office/officeart/2018/5/layout/IconLeafLabelList"/>
    <dgm:cxn modelId="{12DB3E92-D0E0-4487-BEA4-A2A2F7BD5B4B}" type="presParOf" srcId="{D2A92523-BA24-4847-B52B-803BF5513FC4}" destId="{90CE7BEC-504E-45F3-B009-6E91B8CD9393}" srcOrd="4" destOrd="0" presId="urn:microsoft.com/office/officeart/2018/5/layout/IconLeafLabelList"/>
    <dgm:cxn modelId="{C5709466-2888-43B4-B6DD-880F04E7177D}" type="presParOf" srcId="{90CE7BEC-504E-45F3-B009-6E91B8CD9393}" destId="{686D5899-E3C2-4FE0-82C6-DF356E15886D}" srcOrd="0" destOrd="0" presId="urn:microsoft.com/office/officeart/2018/5/layout/IconLeafLabelList"/>
    <dgm:cxn modelId="{892D679F-E04B-4E94-8567-5417AB627195}" type="presParOf" srcId="{90CE7BEC-504E-45F3-B009-6E91B8CD9393}" destId="{A749976B-7B12-48F6-A129-B379DB5E1242}" srcOrd="1" destOrd="0" presId="urn:microsoft.com/office/officeart/2018/5/layout/IconLeafLabelList"/>
    <dgm:cxn modelId="{CF863354-76C4-473D-8B18-C19BD660DBA7}" type="presParOf" srcId="{90CE7BEC-504E-45F3-B009-6E91B8CD9393}" destId="{7A16EBD7-0A73-429F-9073-C12B01CA7762}" srcOrd="2" destOrd="0" presId="urn:microsoft.com/office/officeart/2018/5/layout/IconLeafLabelList"/>
    <dgm:cxn modelId="{A785319B-682C-4BEE-8367-56F83D6A2B87}" type="presParOf" srcId="{90CE7BEC-504E-45F3-B009-6E91B8CD9393}" destId="{9BB65EC5-4A73-4079-9DB1-B04B79206C21}" srcOrd="3" destOrd="0" presId="urn:microsoft.com/office/officeart/2018/5/layout/IconLeafLabelList"/>
    <dgm:cxn modelId="{7A695D83-AD7B-479F-BB25-5644CB1F2EA2}" type="presParOf" srcId="{D2A92523-BA24-4847-B52B-803BF5513FC4}" destId="{BBF22B3D-6F2E-4164-B107-C5A408E9A18B}" srcOrd="5" destOrd="0" presId="urn:microsoft.com/office/officeart/2018/5/layout/IconLeafLabelList"/>
    <dgm:cxn modelId="{492FFEF0-4C72-4482-9746-C891B5B2C4BD}" type="presParOf" srcId="{D2A92523-BA24-4847-B52B-803BF5513FC4}" destId="{62F2ABF2-B963-403A-8855-C33638443584}" srcOrd="6" destOrd="0" presId="urn:microsoft.com/office/officeart/2018/5/layout/IconLeafLabelList"/>
    <dgm:cxn modelId="{630210F3-F8C1-45D8-AE14-D37FBA551893}" type="presParOf" srcId="{62F2ABF2-B963-403A-8855-C33638443584}" destId="{A2EF4680-C8E5-4A92-832B-C44C00F0A4CA}" srcOrd="0" destOrd="0" presId="urn:microsoft.com/office/officeart/2018/5/layout/IconLeafLabelList"/>
    <dgm:cxn modelId="{95ADA32A-F2C1-4E4D-B397-745BC1F6DF77}" type="presParOf" srcId="{62F2ABF2-B963-403A-8855-C33638443584}" destId="{FA9C2852-48E5-4820-BECE-CDB6B095D24B}" srcOrd="1" destOrd="0" presId="urn:microsoft.com/office/officeart/2018/5/layout/IconLeafLabelList"/>
    <dgm:cxn modelId="{5C93F004-1D0B-4C05-82BF-3A7E01843DD4}" type="presParOf" srcId="{62F2ABF2-B963-403A-8855-C33638443584}" destId="{427EC18A-900F-4033-9A93-61C11088BBE3}" srcOrd="2" destOrd="0" presId="urn:microsoft.com/office/officeart/2018/5/layout/IconLeafLabelList"/>
    <dgm:cxn modelId="{C5C4D6C5-06E1-4F66-A5CE-03A58BF32FB4}" type="presParOf" srcId="{62F2ABF2-B963-403A-8855-C33638443584}" destId="{78D9F4C7-441A-493B-860F-DB69C502CDCE}" srcOrd="3" destOrd="0" presId="urn:microsoft.com/office/officeart/2018/5/layout/IconLeafLabelList"/>
    <dgm:cxn modelId="{D1A693C5-1332-431B-9934-4E4BEFCD8037}" type="presParOf" srcId="{D2A92523-BA24-4847-B52B-803BF5513FC4}" destId="{D66A7A8A-2767-4BAD-B324-CA840F30981F}" srcOrd="7" destOrd="0" presId="urn:microsoft.com/office/officeart/2018/5/layout/IconLeafLabelList"/>
    <dgm:cxn modelId="{FB8AEA57-FE0E-4CD0-B3AC-DC7364A5A925}" type="presParOf" srcId="{D2A92523-BA24-4847-B52B-803BF5513FC4}" destId="{A318DA8F-3F99-4BF4-92EE-CB203CB81177}" srcOrd="8" destOrd="0" presId="urn:microsoft.com/office/officeart/2018/5/layout/IconLeafLabelList"/>
    <dgm:cxn modelId="{91E7BB7E-A0A4-44DA-BF20-770DA318BE1E}" type="presParOf" srcId="{A318DA8F-3F99-4BF4-92EE-CB203CB81177}" destId="{86DDA237-54E6-4908-BCE7-42A09615EDE5}" srcOrd="0" destOrd="0" presId="urn:microsoft.com/office/officeart/2018/5/layout/IconLeafLabelList"/>
    <dgm:cxn modelId="{F982115B-B47D-4EC0-A7BE-CA11165379FA}" type="presParOf" srcId="{A318DA8F-3F99-4BF4-92EE-CB203CB81177}" destId="{387ED3DE-EC83-4239-87E2-C4EC6007825C}" srcOrd="1" destOrd="0" presId="urn:microsoft.com/office/officeart/2018/5/layout/IconLeafLabelList"/>
    <dgm:cxn modelId="{9F4EA965-58EC-42A5-AC93-EA5EE7CAF5CD}" type="presParOf" srcId="{A318DA8F-3F99-4BF4-92EE-CB203CB81177}" destId="{6C67F80F-D78A-4641-8A40-56E072D5D5F6}" srcOrd="2" destOrd="0" presId="urn:microsoft.com/office/officeart/2018/5/layout/IconLeafLabelList"/>
    <dgm:cxn modelId="{1523E754-D33E-4D64-AAF8-7B65360016A2}" type="presParOf" srcId="{A318DA8F-3F99-4BF4-92EE-CB203CB81177}" destId="{B9F95C99-E7F4-4A65-94B6-B1E41D40B2E2}" srcOrd="3" destOrd="0" presId="urn:microsoft.com/office/officeart/2018/5/layout/IconLeafLabelList"/>
    <dgm:cxn modelId="{47CD0379-7B39-41A4-B038-DC8F231B2B9F}" type="presParOf" srcId="{D2A92523-BA24-4847-B52B-803BF5513FC4}" destId="{3EC9230B-5219-43BD-B2A9-91B3D92AC7F3}" srcOrd="9" destOrd="0" presId="urn:microsoft.com/office/officeart/2018/5/layout/IconLeafLabelList"/>
    <dgm:cxn modelId="{6EB358C9-B2E9-426F-9CEE-3F82EB22B2D4}" type="presParOf" srcId="{D2A92523-BA24-4847-B52B-803BF5513FC4}" destId="{3609B7A6-7FB0-495C-92C0-7DDF94721DDC}" srcOrd="10" destOrd="0" presId="urn:microsoft.com/office/officeart/2018/5/layout/IconLeafLabelList"/>
    <dgm:cxn modelId="{65EDF408-A527-4E64-B760-A2FFA84D8FC1}" type="presParOf" srcId="{3609B7A6-7FB0-495C-92C0-7DDF94721DDC}" destId="{F4D9A58B-B8AE-4894-BF22-9EE211066456}" srcOrd="0" destOrd="0" presId="urn:microsoft.com/office/officeart/2018/5/layout/IconLeafLabelList"/>
    <dgm:cxn modelId="{BC6306FD-74C4-4778-A0DC-85FEAF5E9136}" type="presParOf" srcId="{3609B7A6-7FB0-495C-92C0-7DDF94721DDC}" destId="{537D60A7-2F21-45F0-8AE3-1DED897E2FE5}" srcOrd="1" destOrd="0" presId="urn:microsoft.com/office/officeart/2018/5/layout/IconLeafLabelList"/>
    <dgm:cxn modelId="{0F58736C-3729-4C98-B6DD-A54CCE5218FF}" type="presParOf" srcId="{3609B7A6-7FB0-495C-92C0-7DDF94721DDC}" destId="{3270EFAE-73A0-4514-BFE0-34729C575411}" srcOrd="2" destOrd="0" presId="urn:microsoft.com/office/officeart/2018/5/layout/IconLeafLabelList"/>
    <dgm:cxn modelId="{3E2B53FD-5B8D-4F7F-AE2D-25043D88F5C2}" type="presParOf" srcId="{3609B7A6-7FB0-495C-92C0-7DDF94721DDC}" destId="{D816FEBE-2F7A-4128-9E86-2E4BA2BAB9E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03D2C-CDC3-4355-B202-EA545CCA2179}">
      <dsp:nvSpPr>
        <dsp:cNvPr id="0" name=""/>
        <dsp:cNvSpPr/>
      </dsp:nvSpPr>
      <dsp:spPr>
        <a:xfrm>
          <a:off x="898829" y="288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CBE26-3A3C-4B57-BC71-89431B4D6A98}">
      <dsp:nvSpPr>
        <dsp:cNvPr id="0" name=""/>
        <dsp:cNvSpPr/>
      </dsp:nvSpPr>
      <dsp:spPr>
        <a:xfrm flipV="1">
          <a:off x="1161126" y="805197"/>
          <a:ext cx="266960" cy="36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A897B-6905-4B7A-979C-1069D0522F2A}">
      <dsp:nvSpPr>
        <dsp:cNvPr id="0" name=""/>
        <dsp:cNvSpPr/>
      </dsp:nvSpPr>
      <dsp:spPr>
        <a:xfrm>
          <a:off x="578678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H" sz="2100" kern="1200" dirty="0">
              <a:solidFill>
                <a:schemeClr val="bg1"/>
              </a:solidFill>
            </a:rPr>
            <a:t>Tapis</a:t>
          </a:r>
        </a:p>
      </dsp:txBody>
      <dsp:txXfrm>
        <a:off x="578678" y="1313725"/>
        <a:ext cx="1641796" cy="656718"/>
      </dsp:txXfrm>
    </dsp:sp>
    <dsp:sp modelId="{91E77EAB-2790-421E-8B36-90CFD12F0D34}">
      <dsp:nvSpPr>
        <dsp:cNvPr id="0" name=""/>
        <dsp:cNvSpPr/>
      </dsp:nvSpPr>
      <dsp:spPr>
        <a:xfrm>
          <a:off x="2827940" y="288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F15D7-AC26-4F0D-B946-2DA92408AE66}">
      <dsp:nvSpPr>
        <dsp:cNvPr id="0" name=""/>
        <dsp:cNvSpPr/>
      </dsp:nvSpPr>
      <dsp:spPr>
        <a:xfrm>
          <a:off x="4970483" y="2605229"/>
          <a:ext cx="574628" cy="5746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21F44-9D0D-443C-89D0-14E04446C26B}">
      <dsp:nvSpPr>
        <dsp:cNvPr id="0" name=""/>
        <dsp:cNvSpPr/>
      </dsp:nvSpPr>
      <dsp:spPr>
        <a:xfrm>
          <a:off x="2507790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H" sz="2100" kern="1200" dirty="0">
              <a:solidFill>
                <a:schemeClr val="bg1"/>
              </a:solidFill>
            </a:rPr>
            <a:t>Câbles</a:t>
          </a:r>
        </a:p>
      </dsp:txBody>
      <dsp:txXfrm>
        <a:off x="2507790" y="1313725"/>
        <a:ext cx="1641796" cy="656718"/>
      </dsp:txXfrm>
    </dsp:sp>
    <dsp:sp modelId="{686D5899-E3C2-4FE0-82C6-DF356E15886D}">
      <dsp:nvSpPr>
        <dsp:cNvPr id="0" name=""/>
        <dsp:cNvSpPr/>
      </dsp:nvSpPr>
      <dsp:spPr>
        <a:xfrm>
          <a:off x="4757051" y="288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9976B-7B12-48F6-A129-B379DB5E1242}">
      <dsp:nvSpPr>
        <dsp:cNvPr id="0" name=""/>
        <dsp:cNvSpPr/>
      </dsp:nvSpPr>
      <dsp:spPr>
        <a:xfrm>
          <a:off x="3936538" y="1520249"/>
          <a:ext cx="574628" cy="574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65EC5-4A73-4079-9DB1-B04B79206C21}">
      <dsp:nvSpPr>
        <dsp:cNvPr id="0" name=""/>
        <dsp:cNvSpPr/>
      </dsp:nvSpPr>
      <dsp:spPr>
        <a:xfrm>
          <a:off x="4436901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H" sz="2100" kern="1200" dirty="0">
              <a:solidFill>
                <a:schemeClr val="bg1"/>
              </a:solidFill>
            </a:rPr>
            <a:t>Sol glissant</a:t>
          </a:r>
        </a:p>
      </dsp:txBody>
      <dsp:txXfrm>
        <a:off x="4436901" y="1313725"/>
        <a:ext cx="1641796" cy="656718"/>
      </dsp:txXfrm>
    </dsp:sp>
    <dsp:sp modelId="{A2EF4680-C8E5-4A92-832B-C44C00F0A4CA}">
      <dsp:nvSpPr>
        <dsp:cNvPr id="0" name=""/>
        <dsp:cNvSpPr/>
      </dsp:nvSpPr>
      <dsp:spPr>
        <a:xfrm>
          <a:off x="6686163" y="288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C2852-48E5-4820-BECE-CDB6B095D24B}">
      <dsp:nvSpPr>
        <dsp:cNvPr id="0" name=""/>
        <dsp:cNvSpPr/>
      </dsp:nvSpPr>
      <dsp:spPr>
        <a:xfrm>
          <a:off x="6899596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9F4C7-441A-493B-860F-DB69C502CDCE}">
      <dsp:nvSpPr>
        <dsp:cNvPr id="0" name=""/>
        <dsp:cNvSpPr/>
      </dsp:nvSpPr>
      <dsp:spPr>
        <a:xfrm>
          <a:off x="6366012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H" sz="2100" kern="1200" dirty="0">
              <a:solidFill>
                <a:schemeClr val="bg1"/>
              </a:solidFill>
            </a:rPr>
            <a:t>Eclairage inadapté</a:t>
          </a:r>
        </a:p>
      </dsp:txBody>
      <dsp:txXfrm>
        <a:off x="6366012" y="1313725"/>
        <a:ext cx="1641796" cy="656718"/>
      </dsp:txXfrm>
    </dsp:sp>
    <dsp:sp modelId="{86DDA237-54E6-4908-BCE7-42A09615EDE5}">
      <dsp:nvSpPr>
        <dsp:cNvPr id="0" name=""/>
        <dsp:cNvSpPr/>
      </dsp:nvSpPr>
      <dsp:spPr>
        <a:xfrm>
          <a:off x="8615274" y="288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ED3DE-EC83-4239-87E2-C4EC6007825C}">
      <dsp:nvSpPr>
        <dsp:cNvPr id="0" name=""/>
        <dsp:cNvSpPr/>
      </dsp:nvSpPr>
      <dsp:spPr>
        <a:xfrm>
          <a:off x="8828708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95C99-E7F4-4A65-94B6-B1E41D40B2E2}">
      <dsp:nvSpPr>
        <dsp:cNvPr id="0" name=""/>
        <dsp:cNvSpPr/>
      </dsp:nvSpPr>
      <dsp:spPr>
        <a:xfrm>
          <a:off x="8295124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H" sz="2100" kern="1200" dirty="0">
              <a:solidFill>
                <a:schemeClr val="bg1"/>
              </a:solidFill>
            </a:rPr>
            <a:t>Mobilier instable</a:t>
          </a:r>
        </a:p>
      </dsp:txBody>
      <dsp:txXfrm>
        <a:off x="8295124" y="1313725"/>
        <a:ext cx="1641796" cy="656718"/>
      </dsp:txXfrm>
    </dsp:sp>
    <dsp:sp modelId="{F4D9A58B-B8AE-4894-BF22-9EE211066456}">
      <dsp:nvSpPr>
        <dsp:cNvPr id="0" name=""/>
        <dsp:cNvSpPr/>
      </dsp:nvSpPr>
      <dsp:spPr>
        <a:xfrm>
          <a:off x="4757051" y="2380893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D60A7-2F21-45F0-8AE3-1DED897E2FE5}">
      <dsp:nvSpPr>
        <dsp:cNvPr id="0" name=""/>
        <dsp:cNvSpPr/>
      </dsp:nvSpPr>
      <dsp:spPr>
        <a:xfrm>
          <a:off x="4970485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6FEBE-2F7A-4128-9E86-2E4BA2BAB9E2}">
      <dsp:nvSpPr>
        <dsp:cNvPr id="0" name=""/>
        <dsp:cNvSpPr/>
      </dsp:nvSpPr>
      <dsp:spPr>
        <a:xfrm>
          <a:off x="4436901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H" sz="2100" kern="1200" dirty="0">
              <a:solidFill>
                <a:schemeClr val="bg1"/>
              </a:solidFill>
            </a:rPr>
            <a:t>Logement inadapté</a:t>
          </a:r>
        </a:p>
      </dsp:txBody>
      <dsp:txXfrm>
        <a:off x="4436901" y="3694331"/>
        <a:ext cx="1641796" cy="656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C22E1-1D06-4B1B-B7C0-2DBA41FBA6F9}" type="datetimeFigureOut">
              <a:rPr lang="fr-CH" smtClean="0"/>
              <a:t>19.09.2025</a:t>
            </a:fld>
            <a:endParaRPr lang="fr-CH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2C2F8-35FB-4532-9845-A1874CEB38CF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442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DD248-9D75-BED9-20BA-94259FEB3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16B3B88-19E5-F910-9947-FF52D5D9D1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8CCFAE9-0723-26A9-8A13-FF158A12B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LK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273535-0B35-5C9F-BF97-326B0F06AF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2C2F8-35FB-4532-9845-A1874CEB38CF}" type="slidenum">
              <a:rPr lang="fr-CH" smtClean="0"/>
              <a:t>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11072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BD4F1-DC76-7355-ECDB-F39769A41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D55307B-C166-791E-8F7C-3EA5D3C96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34318F7-D995-AF76-F862-AE55A60DB1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BC97B3-C885-A35F-4E89-2C4029AC4A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2C2F8-35FB-4532-9845-A1874CEB38CF}" type="slidenum">
              <a:rPr lang="fr-CH" smtClean="0"/>
              <a:t>10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40759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2C2F8-35FB-4532-9845-A1874CEB38CF}" type="slidenum">
              <a:rPr lang="fr-CH" smtClean="0"/>
              <a:t>11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93851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D84C0-D97D-B1AB-B0D0-4F988541C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D4D205F-6800-53DC-E629-AC2594ECA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64F90E-ED3A-3C79-37B8-6BC138D7D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BBA6D0-E227-3D62-C26A-64ECC05AD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2C2F8-35FB-4532-9845-A1874CEB38CF}" type="slidenum">
              <a:rPr lang="fr-CH" smtClean="0"/>
              <a:t>16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32659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2C2F8-35FB-4532-9845-A1874CEB38CF}" type="slidenum">
              <a:rPr lang="fr-CH" smtClean="0"/>
              <a:t>18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43753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DBC7F-FB9F-ADCD-7A49-5110B6F0F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99209C8-2C8B-91E3-C8ED-5E8069BAA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CF00453-9939-1660-1749-624997399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E18F47-F4DC-4ADA-8522-B3DC568CA7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2C2F8-35FB-4532-9845-A1874CEB38CF}" type="slidenum">
              <a:rPr lang="fr-CH" smtClean="0"/>
              <a:t>19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32754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79BB5-E4B3-77C0-236E-8D31E3C1B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543CA73-CEFA-96F0-8EB8-993D2983AB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CBBC9D7-C805-2D77-7B0F-2A1B292A8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BE1007-2252-FA4C-9A4C-989BC8C67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2C2F8-35FB-4532-9845-A1874CEB38CF}" type="slidenum">
              <a:rPr lang="fr-CH" smtClean="0"/>
              <a:t>20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0158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2C2F8-35FB-4532-9845-A1874CEB38CF}" type="slidenum">
              <a:rPr lang="fr-CH" smtClean="0"/>
              <a:t>23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6249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LK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2C2F8-35FB-4532-9845-A1874CEB38CF}" type="slidenum">
              <a:rPr lang="fr-CH" smtClean="0"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2461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LK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2C2F8-35FB-4532-9845-A1874CEB38CF}" type="slidenum">
              <a:rPr lang="fr-CH" smtClean="0"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38738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LK</a:t>
            </a:r>
          </a:p>
          <a:p>
            <a:r>
              <a:rPr lang="fr-CH" dirty="0"/>
              <a:t>Savoir qui connaît l’ergo. Définition pour faire le lien avec rhumatisme</a:t>
            </a:r>
          </a:p>
          <a:p>
            <a:r>
              <a:rPr lang="fr-CH" dirty="0" err="1"/>
              <a:t>Chacun-e</a:t>
            </a:r>
            <a:r>
              <a:rPr lang="fr-CH" dirty="0"/>
              <a:t> à sa routine de vie. Ca va de tâche simples à plus compliqués (se laver les dents, gérer son administratif, avoir des loisirs, s’occuper de membre de la famille, etc.). </a:t>
            </a:r>
          </a:p>
          <a:p>
            <a:r>
              <a:rPr lang="fr-CH" dirty="0"/>
              <a:t>Lors d’une atteinte à la santé (par ex. une atteinte rhumatismale), le quotidien est bouleversé et les choses simples et habituelles deviennent plus compliquées (s’occuper de sa maison quand on a des douleurs </a:t>
            </a:r>
            <a:r>
              <a:rPr lang="fr-CH" dirty="0" err="1"/>
              <a:t>dorsles</a:t>
            </a:r>
            <a:r>
              <a:rPr lang="fr-CH" dirty="0"/>
              <a:t>, activité dextérité comme par ex. le tricot, franchir des marches sans appuis). </a:t>
            </a:r>
          </a:p>
          <a:p>
            <a:endParaRPr lang="fr-CH" dirty="0"/>
          </a:p>
          <a:p>
            <a:r>
              <a:rPr lang="fr-CH" dirty="0"/>
              <a:t>Comme le domaine est vaste, plusieurs thérapeutes avec des spécialisation mais un point commun qui sont les activités de la vie quotidienne.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2C2F8-35FB-4532-9845-A1874CEB38CF}" type="slidenum">
              <a:rPr lang="fr-CH" smtClean="0"/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72278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Chercher l’impact sur les activités de la vie quotidienne en essayant de prendre en compte la personne dans sa globalité et son individualité. (D’où la parfois la difficulté à définir nos interventions). </a:t>
            </a:r>
          </a:p>
          <a:p>
            <a:r>
              <a:rPr lang="fr-CH" dirty="0"/>
              <a:t>L’objectif sera de mettre en lumière les difficultés mais aussi les ressources</a:t>
            </a:r>
          </a:p>
          <a:p>
            <a:r>
              <a:rPr lang="fr-CH" dirty="0"/>
              <a:t>Il y a 3 pôles principaux sur lesquels nous intervenons</a:t>
            </a:r>
          </a:p>
          <a:p>
            <a:endParaRPr lang="fr-CH" dirty="0"/>
          </a:p>
          <a:p>
            <a:r>
              <a:rPr lang="fr-CH" dirty="0"/>
              <a:t>Partie réflexive puis partie de tests des techniques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2C2F8-35FB-4532-9845-A1874CEB38CF}" type="slidenum">
              <a:rPr lang="fr-CH" smtClean="0"/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4726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Amener attelle commerce + </a:t>
            </a:r>
            <a:r>
              <a:rPr lang="fr-CH" dirty="0" err="1"/>
              <a:t>prefab</a:t>
            </a:r>
            <a:r>
              <a:rPr lang="fr-CH" dirty="0"/>
              <a:t>’</a:t>
            </a:r>
          </a:p>
          <a:p>
            <a:r>
              <a:rPr lang="fr-CH" dirty="0"/>
              <a:t>Surtout main mais aussi dos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2C2F8-35FB-4532-9845-A1874CEB38CF}" type="slidenum">
              <a:rPr lang="fr-CH" smtClean="0"/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70749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Utilisation MA : ex. ouverture contenant / PLM – BLM</a:t>
            </a:r>
          </a:p>
          <a:p>
            <a:r>
              <a:rPr lang="fr-CH" dirty="0"/>
              <a:t>Analyse activité : </a:t>
            </a:r>
          </a:p>
          <a:p>
            <a:r>
              <a:rPr lang="fr-CH" dirty="0"/>
              <a:t>Entraînement</a:t>
            </a:r>
          </a:p>
          <a:p>
            <a:r>
              <a:rPr lang="fr-CH" dirty="0"/>
              <a:t>Remise en activité : parfois si dlrs, difficile de savoir comment reprendre une activité, oser bouger à nouveau, </a:t>
            </a:r>
          </a:p>
          <a:p>
            <a:r>
              <a:rPr lang="fr-CH" dirty="0"/>
              <a:t>Planification : ex. du ménage ou de l’entretien des extérieurs </a:t>
            </a:r>
          </a:p>
          <a:p>
            <a:r>
              <a:rPr lang="fr-CH" dirty="0"/>
              <a:t>Gestion fatigue 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2C2F8-35FB-4532-9845-A1874CEB38CF}" type="slidenum">
              <a:rPr lang="fr-CH" smtClean="0"/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5264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Ex. dans une cuisine le rangement des objets courants ou non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2C2F8-35FB-4532-9845-A1874CEB38CF}" type="slidenum">
              <a:rPr lang="fr-CH" smtClean="0"/>
              <a:t>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09020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DH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2C2F8-35FB-4532-9845-A1874CEB38CF}" type="slidenum">
              <a:rPr lang="fr-CH" smtClean="0"/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9741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3DB3-5AAD-4C0B-9943-3BF89DED962A}" type="datetime1">
              <a:rPr lang="fr-CH" smtClean="0"/>
              <a:t>19.09.2025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Centre d'ergothérapie Delémont-Porrentruy Sàrl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581E-A94B-4541-A925-9CF5E7CE57B1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548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E5FF-6A1F-4267-B852-F723B99AD362}" type="datetime1">
              <a:rPr lang="fr-CH" smtClean="0"/>
              <a:t>19.09.2025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Centre d'ergothérapie Delémont-Porrentruy Sàrl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581E-A94B-4541-A925-9CF5E7CE57B1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386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37A4-D212-42AE-B957-255C0C32B354}" type="datetime1">
              <a:rPr lang="fr-CH" smtClean="0"/>
              <a:t>19.09.2025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Centre d'ergothérapie Delémont-Porrentruy Sàrl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581E-A94B-4541-A925-9CF5E7CE57B1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2882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ADC6-3A51-4499-B41F-73115949D915}" type="datetime1">
              <a:rPr lang="fr-CH" smtClean="0"/>
              <a:t>19.09.2025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Centre d'ergothérapie Delémont-Porrentruy Sàrl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581E-A94B-4541-A925-9CF5E7CE57B1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146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73AD3-7D83-4417-8349-45BFE338A7AE}" type="datetime1">
              <a:rPr lang="fr-CH" smtClean="0"/>
              <a:t>19.09.2025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Centre d'ergothérapie Delémont-Porrentruy Sàrl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581E-A94B-4541-A925-9CF5E7CE57B1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874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6314-1A04-4C0A-9A1D-37F48682B5CD}" type="datetime1">
              <a:rPr lang="fr-CH" smtClean="0"/>
              <a:t>19.09.2025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Centre d'ergothérapie Delémont-Porrentruy Sàrl</a:t>
            </a:r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581E-A94B-4541-A925-9CF5E7CE57B1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359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E146-3EF6-4F60-A5A2-67681A8B4B71}" type="datetime1">
              <a:rPr lang="fr-CH" smtClean="0"/>
              <a:t>19.09.2025</a:t>
            </a:fld>
            <a:endParaRPr lang="fr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Centre d'ergothérapie Delémont-Porrentruy Sàrl</a:t>
            </a:r>
            <a:endParaRPr lang="fr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581E-A94B-4541-A925-9CF5E7CE57B1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2036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0FAA-1B89-4F0D-99C9-F45F000AC815}" type="datetime1">
              <a:rPr lang="fr-CH" smtClean="0"/>
              <a:t>19.09.2025</a:t>
            </a:fld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Centre d'ergothérapie Delémont-Porrentruy Sàrl</a:t>
            </a:r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581E-A94B-4541-A925-9CF5E7CE57B1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016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C101-FD47-486C-84D0-C7A8220BD728}" type="datetime1">
              <a:rPr lang="fr-CH" smtClean="0"/>
              <a:t>19.09.2025</a:t>
            </a:fld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Centre d'ergothérapie Delémont-Porrentruy Sàrl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581E-A94B-4541-A925-9CF5E7CE57B1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4690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38EE-BEA3-49D7-A566-D10A35783575}" type="datetime1">
              <a:rPr lang="fr-CH" smtClean="0"/>
              <a:t>19.09.2025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Centre d'ergothérapie Delémont-Porrentruy Sàrl</a:t>
            </a:r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581E-A94B-4541-A925-9CF5E7CE57B1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879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899-59F2-4B92-A49C-38ACA74A57BF}" type="datetime1">
              <a:rPr lang="fr-CH" smtClean="0"/>
              <a:t>19.09.2025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Centre d'ergothérapie Delémont-Porrentruy Sàrl</a:t>
            </a:r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581E-A94B-4541-A925-9CF5E7CE57B1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7277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87791-E497-4724-872D-060F5A573656}" type="datetime1">
              <a:rPr lang="fr-CH" smtClean="0"/>
              <a:t>19.09.2025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Centre d'ergothérapie Delémont-Porrentruy Sàrl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0581E-A94B-4541-A925-9CF5E7CE57B1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8134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catandcookies.com/detail-34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lairdubois.fr/creations/2330-caisses-en-boi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3_F93079B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51AAB-5F05-4A7E-5AF5-B16B7A19E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7BE04E-52CC-4E52-3DF7-87301A280B71}"/>
              </a:ext>
            </a:extLst>
          </p:cNvPr>
          <p:cNvSpPr/>
          <p:nvPr/>
        </p:nvSpPr>
        <p:spPr>
          <a:xfrm>
            <a:off x="0" y="3264060"/>
            <a:ext cx="12192000" cy="27842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Rectangle avec coins arrondis du même côté 9">
            <a:extLst>
              <a:ext uri="{FF2B5EF4-FFF2-40B4-BE49-F238E27FC236}">
                <a16:creationId xmlns:a16="http://schemas.microsoft.com/office/drawing/2014/main" id="{1FD744B5-EDAA-6D40-2395-1560FB1A4FAF}"/>
              </a:ext>
            </a:extLst>
          </p:cNvPr>
          <p:cNvSpPr/>
          <p:nvPr/>
        </p:nvSpPr>
        <p:spPr>
          <a:xfrm rot="5400000" flipV="1">
            <a:off x="11090903" y="5633475"/>
            <a:ext cx="369332" cy="1832862"/>
          </a:xfrm>
          <a:prstGeom prst="round2Same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5D34413-9016-9266-FC17-0309CC845249}"/>
              </a:ext>
            </a:extLst>
          </p:cNvPr>
          <p:cNvSpPr txBox="1"/>
          <p:nvPr/>
        </p:nvSpPr>
        <p:spPr>
          <a:xfrm>
            <a:off x="1417319" y="3748236"/>
            <a:ext cx="9447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5400" dirty="0">
                <a:solidFill>
                  <a:schemeClr val="bg1"/>
                </a:solidFill>
              </a:rPr>
              <a:t>Rhumatisme et ergothérapie</a:t>
            </a:r>
          </a:p>
          <a:p>
            <a:pPr algn="ctr"/>
            <a:r>
              <a:rPr lang="fr-CH" sz="5400" dirty="0">
                <a:solidFill>
                  <a:schemeClr val="bg1"/>
                </a:solidFill>
              </a:rPr>
              <a:t>Prévention des chutes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9545F1F-A39F-5018-0FD0-AF35B03D539D}"/>
              </a:ext>
            </a:extLst>
          </p:cNvPr>
          <p:cNvSpPr txBox="1"/>
          <p:nvPr/>
        </p:nvSpPr>
        <p:spPr>
          <a:xfrm>
            <a:off x="10359137" y="6365240"/>
            <a:ext cx="175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solidFill>
                  <a:schemeClr val="bg1"/>
                </a:solidFill>
              </a:rPr>
              <a:t>Septembre 2025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D29122C-03F6-30D0-BBD5-04226B20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Centre d'ergothérapie Delémont-Porrentruy </a:t>
            </a:r>
            <a:r>
              <a:rPr lang="fr-FR" dirty="0" err="1"/>
              <a:t>Sàrl</a:t>
            </a:r>
            <a:endParaRPr lang="fr-CH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66A7AD6-7CCC-864B-058B-38128ADDB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44" y="542146"/>
            <a:ext cx="4921503" cy="90174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D0FB09A-7DAC-76C3-E321-7EC7D7730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451" y="383299"/>
            <a:ext cx="3864688" cy="213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1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22308-403E-1286-9BB4-AADAB576C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avec coins arrondis du même côté 8">
            <a:extLst>
              <a:ext uri="{FF2B5EF4-FFF2-40B4-BE49-F238E27FC236}">
                <a16:creationId xmlns:a16="http://schemas.microsoft.com/office/drawing/2014/main" id="{E58B17AA-05B3-79FF-081D-0FD41A66A838}"/>
              </a:ext>
            </a:extLst>
          </p:cNvPr>
          <p:cNvSpPr/>
          <p:nvPr/>
        </p:nvSpPr>
        <p:spPr>
          <a:xfrm rot="5400000" flipV="1">
            <a:off x="7009536" y="896974"/>
            <a:ext cx="4464000" cy="5900928"/>
          </a:xfrm>
          <a:prstGeom prst="round2SameRect">
            <a:avLst>
              <a:gd name="adj1" fmla="val 5856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Rectangle avec coins arrondis du même côté 7">
            <a:extLst>
              <a:ext uri="{FF2B5EF4-FFF2-40B4-BE49-F238E27FC236}">
                <a16:creationId xmlns:a16="http://schemas.microsoft.com/office/drawing/2014/main" id="{31E6BCCB-4D6A-2463-C957-77A4BE1C95FD}"/>
              </a:ext>
            </a:extLst>
          </p:cNvPr>
          <p:cNvSpPr/>
          <p:nvPr/>
        </p:nvSpPr>
        <p:spPr>
          <a:xfrm rot="5400000">
            <a:off x="474624" y="1140815"/>
            <a:ext cx="4464000" cy="5413248"/>
          </a:xfrm>
          <a:prstGeom prst="round2SameRect">
            <a:avLst>
              <a:gd name="adj1" fmla="val 5572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FA28608-DC83-9B77-D43F-E30752FE2DC5}"/>
              </a:ext>
            </a:extLst>
          </p:cNvPr>
          <p:cNvSpPr txBox="1"/>
          <p:nvPr/>
        </p:nvSpPr>
        <p:spPr>
          <a:xfrm>
            <a:off x="486066" y="439468"/>
            <a:ext cx="7891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>
                <a:solidFill>
                  <a:schemeClr val="accent1">
                    <a:lumMod val="75000"/>
                  </a:schemeClr>
                </a:solidFill>
              </a:rPr>
              <a:t>Quelques chiffres</a:t>
            </a:r>
            <a:endParaRPr lang="fr-CH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0309EAA-C97D-1862-4F83-A2AB96B9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Centre d'ergothérapie Delémont-Porrentruy </a:t>
            </a:r>
            <a:r>
              <a:rPr lang="fr-FR" dirty="0" err="1"/>
              <a:t>Sàrl</a:t>
            </a:r>
            <a:endParaRPr lang="fr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728244-D4DB-6C61-D2AF-29D8E084642B}"/>
              </a:ext>
            </a:extLst>
          </p:cNvPr>
          <p:cNvSpPr txBox="1"/>
          <p:nvPr/>
        </p:nvSpPr>
        <p:spPr>
          <a:xfrm>
            <a:off x="737274" y="2232884"/>
            <a:ext cx="44979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solidFill>
                  <a:schemeClr val="bg1"/>
                </a:solidFill>
              </a:rPr>
              <a:t>Chaque année en Suisse : </a:t>
            </a:r>
          </a:p>
          <a:p>
            <a:endParaRPr lang="fr-CH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chemeClr val="bg1"/>
                </a:solidFill>
              </a:rPr>
              <a:t>290’000 chutes avec blessure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chemeClr val="bg1"/>
                </a:solidFill>
              </a:rPr>
              <a:t>1700 décès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chemeClr val="bg1"/>
                </a:solidFill>
              </a:rPr>
              <a:t>95% de retraités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FBD2D73-1DC8-7790-0C17-066123F0A262}"/>
              </a:ext>
            </a:extLst>
          </p:cNvPr>
          <p:cNvSpPr txBox="1"/>
          <p:nvPr/>
        </p:nvSpPr>
        <p:spPr>
          <a:xfrm>
            <a:off x="6772724" y="1939332"/>
            <a:ext cx="49376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solidFill>
                  <a:schemeClr val="bg1"/>
                </a:solidFill>
              </a:rPr>
              <a:t>Conséquences fréquentes d’une chute pour les seniors :</a:t>
            </a:r>
          </a:p>
          <a:p>
            <a:endParaRPr lang="fr-CH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chemeClr val="bg1"/>
                </a:solidFill>
              </a:rPr>
              <a:t>Hospitalisation de longue durée</a:t>
            </a:r>
          </a:p>
          <a:p>
            <a:endParaRPr lang="fr-CH" sz="1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chemeClr val="bg1"/>
                </a:solidFill>
              </a:rPr>
              <a:t>Restriction de la mobilité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1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chemeClr val="bg1"/>
                </a:solidFill>
              </a:rPr>
              <a:t>Perte d’autonomie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1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chemeClr val="bg1"/>
                </a:solidFill>
              </a:rPr>
              <a:t>Entrée précipitée au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9B0646-EDBE-8E97-B3F6-AFF1BAFB83EA}"/>
              </a:ext>
            </a:extLst>
          </p:cNvPr>
          <p:cNvSpPr txBox="1"/>
          <p:nvPr/>
        </p:nvSpPr>
        <p:spPr>
          <a:xfrm>
            <a:off x="268554" y="5338558"/>
            <a:ext cx="514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Source : BPA (Bureau de prévention des accidents)</a:t>
            </a:r>
          </a:p>
        </p:txBody>
      </p:sp>
    </p:spTree>
    <p:extLst>
      <p:ext uri="{BB962C8B-B14F-4D97-AF65-F5344CB8AC3E}">
        <p14:creationId xmlns:p14="http://schemas.microsoft.com/office/powerpoint/2010/main" val="377574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56598-1A82-50E0-8F9A-0A2F933E1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4D52223-3B91-680A-8F01-1D3BCCD642AB}"/>
              </a:ext>
            </a:extLst>
          </p:cNvPr>
          <p:cNvSpPr/>
          <p:nvPr/>
        </p:nvSpPr>
        <p:spPr>
          <a:xfrm>
            <a:off x="0" y="1052722"/>
            <a:ext cx="12192000" cy="50937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54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B668EE9-2AB4-E64E-DC33-C42C6DD7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Centre d'ergothérapie Delémont-Porrentruy </a:t>
            </a:r>
            <a:r>
              <a:rPr lang="fr-FR" dirty="0" err="1"/>
              <a:t>Sàrl</a:t>
            </a:r>
            <a:endParaRPr lang="fr-CH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87CE3D-0D31-ED4E-2AB1-DDE21356DAA5}"/>
              </a:ext>
            </a:extLst>
          </p:cNvPr>
          <p:cNvSpPr txBox="1"/>
          <p:nvPr/>
        </p:nvSpPr>
        <p:spPr>
          <a:xfrm>
            <a:off x="1560714" y="136525"/>
            <a:ext cx="9664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dirty="0">
                <a:solidFill>
                  <a:srgbClr val="0070C0"/>
                </a:solidFill>
              </a:rPr>
              <a:t>Les causes de la chute chez la personne âgée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48BE051-861C-D5BB-1AE1-57793706B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174" y="1905382"/>
            <a:ext cx="2475033" cy="3047236"/>
          </a:xfrm>
          <a:prstGeom prst="round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CC41F4C-8443-619D-748B-4C144C41C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11" y="1905382"/>
            <a:ext cx="2403595" cy="3047236"/>
          </a:xfrm>
          <a:prstGeom prst="round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C5A6B72-7815-926F-6795-9114C9D40FE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2674"/>
          <a:stretch/>
        </p:blipFill>
        <p:spPr>
          <a:xfrm>
            <a:off x="3966261" y="1905382"/>
            <a:ext cx="4259477" cy="3047236"/>
          </a:xfrm>
          <a:prstGeom prst="round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83D132-4A59-5407-3FE6-EB771232F3BE}"/>
              </a:ext>
            </a:extLst>
          </p:cNvPr>
          <p:cNvSpPr txBox="1"/>
          <p:nvPr/>
        </p:nvSpPr>
        <p:spPr>
          <a:xfrm>
            <a:off x="1255624" y="5179090"/>
            <a:ext cx="1115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bg1"/>
                </a:solidFill>
              </a:rPr>
              <a:t>Santé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85E1AD6-3803-EB8F-CE8E-3EB8DA63734A}"/>
              </a:ext>
            </a:extLst>
          </p:cNvPr>
          <p:cNvSpPr txBox="1"/>
          <p:nvPr/>
        </p:nvSpPr>
        <p:spPr>
          <a:xfrm>
            <a:off x="4728166" y="5183277"/>
            <a:ext cx="2735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bg1"/>
                </a:solidFill>
              </a:rPr>
              <a:t>Comportement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83FE00-805E-02EE-B2DF-4204F5758659}"/>
              </a:ext>
            </a:extLst>
          </p:cNvPr>
          <p:cNvSpPr txBox="1"/>
          <p:nvPr/>
        </p:nvSpPr>
        <p:spPr>
          <a:xfrm>
            <a:off x="9053980" y="5179089"/>
            <a:ext cx="284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bg1"/>
                </a:solidFill>
              </a:rPr>
              <a:t>Environnement</a:t>
            </a:r>
          </a:p>
        </p:txBody>
      </p:sp>
    </p:spTree>
    <p:extLst>
      <p:ext uri="{BB962C8B-B14F-4D97-AF65-F5344CB8AC3E}">
        <p14:creationId xmlns:p14="http://schemas.microsoft.com/office/powerpoint/2010/main" val="413346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avec coins arrondis du même côté 8"/>
          <p:cNvSpPr/>
          <p:nvPr/>
        </p:nvSpPr>
        <p:spPr>
          <a:xfrm rot="5400000" flipV="1">
            <a:off x="6183498" y="42511"/>
            <a:ext cx="4684052" cy="7338848"/>
          </a:xfrm>
          <a:prstGeom prst="round2SameRect">
            <a:avLst>
              <a:gd name="adj1" fmla="val 5856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Rectangle avec coins arrondis du même côté 7"/>
          <p:cNvSpPr/>
          <p:nvPr/>
        </p:nvSpPr>
        <p:spPr>
          <a:xfrm rot="5400000">
            <a:off x="-322730" y="1692637"/>
            <a:ext cx="4684055" cy="4038600"/>
          </a:xfrm>
          <a:prstGeom prst="round2SameRect">
            <a:avLst>
              <a:gd name="adj1" fmla="val 8498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Rectangle 1"/>
          <p:cNvSpPr/>
          <p:nvPr/>
        </p:nvSpPr>
        <p:spPr>
          <a:xfrm>
            <a:off x="1914965" y="310607"/>
            <a:ext cx="341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5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0C003F0-221F-468D-B33F-5E931CBCC035}"/>
              </a:ext>
            </a:extLst>
          </p:cNvPr>
          <p:cNvSpPr txBox="1"/>
          <p:nvPr/>
        </p:nvSpPr>
        <p:spPr>
          <a:xfrm>
            <a:off x="754743" y="2992684"/>
            <a:ext cx="5256001" cy="4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2A7AC7-68D3-13CC-D6C3-B9A2E4DB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Centre d'ergothérapie Delémont-Porrentruy </a:t>
            </a:r>
            <a:r>
              <a:rPr lang="fr-FR" dirty="0" err="1"/>
              <a:t>Sàrl</a:t>
            </a:r>
            <a:endParaRPr lang="fr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3B29DEE-86C8-02A3-CDC8-3F54383CA214}"/>
              </a:ext>
            </a:extLst>
          </p:cNvPr>
          <p:cNvSpPr txBox="1"/>
          <p:nvPr/>
        </p:nvSpPr>
        <p:spPr>
          <a:xfrm>
            <a:off x="1686911" y="323301"/>
            <a:ext cx="9553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dirty="0">
                <a:solidFill>
                  <a:srgbClr val="0070C0"/>
                </a:solidFill>
              </a:rPr>
              <a:t>Les causes de la chute chez la personne âgée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2D0B08-5A61-5DF0-6DC2-851F56872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99" y="1733765"/>
            <a:ext cx="2403595" cy="3047236"/>
          </a:xfrm>
          <a:prstGeom prst="round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74D18C3-E7A2-AD03-47F0-41200AD14B91}"/>
              </a:ext>
            </a:extLst>
          </p:cNvPr>
          <p:cNvSpPr txBox="1"/>
          <p:nvPr/>
        </p:nvSpPr>
        <p:spPr>
          <a:xfrm>
            <a:off x="1461612" y="4939265"/>
            <a:ext cx="1115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bg1"/>
                </a:solidFill>
              </a:rPr>
              <a:t>Santé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E7497A-BFCA-8EB3-B143-AC964739A9CC}"/>
              </a:ext>
            </a:extLst>
          </p:cNvPr>
          <p:cNvSpPr txBox="1"/>
          <p:nvPr/>
        </p:nvSpPr>
        <p:spPr>
          <a:xfrm>
            <a:off x="5325124" y="1505396"/>
            <a:ext cx="64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CH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Affaiblissement musculaire (sarcopénie)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Diminution des sens (vision, ouïe, proprioception)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Pathologies diverses (insuffisance respiratoire, troubles de la tension,…)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Démence, troubles psychiques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Médication</a:t>
            </a:r>
          </a:p>
        </p:txBody>
      </p:sp>
    </p:spTree>
    <p:extLst>
      <p:ext uri="{BB962C8B-B14F-4D97-AF65-F5344CB8AC3E}">
        <p14:creationId xmlns:p14="http://schemas.microsoft.com/office/powerpoint/2010/main" val="59351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3EFF0-4F60-27EE-E158-5025849F9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avec coins arrondis du même côté 8">
            <a:extLst>
              <a:ext uri="{FF2B5EF4-FFF2-40B4-BE49-F238E27FC236}">
                <a16:creationId xmlns:a16="http://schemas.microsoft.com/office/drawing/2014/main" id="{ADACA243-35C4-B8D8-6032-5B3B1540074E}"/>
              </a:ext>
            </a:extLst>
          </p:cNvPr>
          <p:cNvSpPr/>
          <p:nvPr/>
        </p:nvSpPr>
        <p:spPr>
          <a:xfrm rot="5400000" flipV="1">
            <a:off x="6183498" y="42511"/>
            <a:ext cx="4684052" cy="7338848"/>
          </a:xfrm>
          <a:prstGeom prst="round2SameRect">
            <a:avLst>
              <a:gd name="adj1" fmla="val 5856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Rectangle avec coins arrondis du même côté 7">
            <a:extLst>
              <a:ext uri="{FF2B5EF4-FFF2-40B4-BE49-F238E27FC236}">
                <a16:creationId xmlns:a16="http://schemas.microsoft.com/office/drawing/2014/main" id="{47F02B8C-7EA3-9B90-3AD4-097922103C5B}"/>
              </a:ext>
            </a:extLst>
          </p:cNvPr>
          <p:cNvSpPr/>
          <p:nvPr/>
        </p:nvSpPr>
        <p:spPr>
          <a:xfrm rot="5400000">
            <a:off x="-174268" y="1544177"/>
            <a:ext cx="4684055" cy="4335519"/>
          </a:xfrm>
          <a:prstGeom prst="round2SameRect">
            <a:avLst>
              <a:gd name="adj1" fmla="val 8498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7DA042-01A1-1606-43FA-31B2D0573ADA}"/>
              </a:ext>
            </a:extLst>
          </p:cNvPr>
          <p:cNvSpPr/>
          <p:nvPr/>
        </p:nvSpPr>
        <p:spPr>
          <a:xfrm>
            <a:off x="1914965" y="310607"/>
            <a:ext cx="341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5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A4881F-2051-BA52-DC8B-7D75A5A7638C}"/>
              </a:ext>
            </a:extLst>
          </p:cNvPr>
          <p:cNvSpPr txBox="1"/>
          <p:nvPr/>
        </p:nvSpPr>
        <p:spPr>
          <a:xfrm>
            <a:off x="754743" y="2992684"/>
            <a:ext cx="5256001" cy="4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4A1741-25E1-75BA-8F91-25C26655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Centre d'ergothérapie Delémont-Porrentruy </a:t>
            </a:r>
            <a:r>
              <a:rPr lang="fr-FR" dirty="0" err="1"/>
              <a:t>Sàrl</a:t>
            </a:r>
            <a:endParaRPr lang="fr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5C7217-CBC2-202E-37F3-0000B47A9706}"/>
              </a:ext>
            </a:extLst>
          </p:cNvPr>
          <p:cNvSpPr txBox="1"/>
          <p:nvPr/>
        </p:nvSpPr>
        <p:spPr>
          <a:xfrm>
            <a:off x="1635740" y="299902"/>
            <a:ext cx="9526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dirty="0">
                <a:solidFill>
                  <a:srgbClr val="0070C0"/>
                </a:solidFill>
              </a:rPr>
              <a:t>Les causes de la chute chez la personne âgée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1259A8E-7E4C-A1AD-E0C2-2F30CF61BFDA}"/>
              </a:ext>
            </a:extLst>
          </p:cNvPr>
          <p:cNvSpPr txBox="1"/>
          <p:nvPr/>
        </p:nvSpPr>
        <p:spPr>
          <a:xfrm>
            <a:off x="5355269" y="1713709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Présumer de ses forces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Prendre des risques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Se précipiter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Déshydratation, dénutrition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Consommation d’alcool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421E291-4CAB-04C4-B2B2-F72B7CA451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25" r="5246" b="12674"/>
          <a:stretch/>
        </p:blipFill>
        <p:spPr>
          <a:xfrm>
            <a:off x="353039" y="1905382"/>
            <a:ext cx="3626069" cy="3047236"/>
          </a:xfrm>
          <a:prstGeom prst="round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37964BF-9EA2-CE65-4EDC-04CA6EEBA4E1}"/>
              </a:ext>
            </a:extLst>
          </p:cNvPr>
          <p:cNvSpPr txBox="1"/>
          <p:nvPr/>
        </p:nvSpPr>
        <p:spPr>
          <a:xfrm>
            <a:off x="718012" y="5099252"/>
            <a:ext cx="2735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bg1"/>
                </a:solidFill>
              </a:rPr>
              <a:t>Comportement</a:t>
            </a:r>
          </a:p>
        </p:txBody>
      </p:sp>
    </p:spTree>
    <p:extLst>
      <p:ext uri="{BB962C8B-B14F-4D97-AF65-F5344CB8AC3E}">
        <p14:creationId xmlns:p14="http://schemas.microsoft.com/office/powerpoint/2010/main" val="125478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C1FC-C79A-E515-57DC-79FD5043E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avec coins arrondis du même côté 8">
            <a:extLst>
              <a:ext uri="{FF2B5EF4-FFF2-40B4-BE49-F238E27FC236}">
                <a16:creationId xmlns:a16="http://schemas.microsoft.com/office/drawing/2014/main" id="{D05004F3-F846-9E3F-27B4-7373BE654008}"/>
              </a:ext>
            </a:extLst>
          </p:cNvPr>
          <p:cNvSpPr/>
          <p:nvPr/>
        </p:nvSpPr>
        <p:spPr>
          <a:xfrm rot="5400000" flipV="1">
            <a:off x="6183498" y="42511"/>
            <a:ext cx="4684052" cy="7338848"/>
          </a:xfrm>
          <a:prstGeom prst="round2SameRect">
            <a:avLst>
              <a:gd name="adj1" fmla="val 5856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Rectangle avec coins arrondis du même côté 7">
            <a:extLst>
              <a:ext uri="{FF2B5EF4-FFF2-40B4-BE49-F238E27FC236}">
                <a16:creationId xmlns:a16="http://schemas.microsoft.com/office/drawing/2014/main" id="{EE6CF999-A372-F3FD-8D36-9B2ABD89724B}"/>
              </a:ext>
            </a:extLst>
          </p:cNvPr>
          <p:cNvSpPr/>
          <p:nvPr/>
        </p:nvSpPr>
        <p:spPr>
          <a:xfrm rot="5400000">
            <a:off x="-174268" y="1544177"/>
            <a:ext cx="4684055" cy="4335519"/>
          </a:xfrm>
          <a:prstGeom prst="round2SameRect">
            <a:avLst>
              <a:gd name="adj1" fmla="val 8498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CC0E7B-F2DE-8D97-2DB3-035276B3ADEA}"/>
              </a:ext>
            </a:extLst>
          </p:cNvPr>
          <p:cNvSpPr/>
          <p:nvPr/>
        </p:nvSpPr>
        <p:spPr>
          <a:xfrm>
            <a:off x="1914965" y="310607"/>
            <a:ext cx="341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5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9EAE481-D628-6B30-99D3-1C219264AC4F}"/>
              </a:ext>
            </a:extLst>
          </p:cNvPr>
          <p:cNvSpPr txBox="1"/>
          <p:nvPr/>
        </p:nvSpPr>
        <p:spPr>
          <a:xfrm>
            <a:off x="754743" y="2992684"/>
            <a:ext cx="5256001" cy="4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D9519E-0FA1-5309-4A42-8406B2F32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Centre d'ergothérapie Delémont-Porrentruy </a:t>
            </a:r>
            <a:r>
              <a:rPr lang="fr-FR" dirty="0" err="1"/>
              <a:t>Sàrl</a:t>
            </a:r>
            <a:endParaRPr lang="fr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18E875-0756-B47F-E927-036AFF9B7466}"/>
              </a:ext>
            </a:extLst>
          </p:cNvPr>
          <p:cNvSpPr txBox="1"/>
          <p:nvPr/>
        </p:nvSpPr>
        <p:spPr>
          <a:xfrm>
            <a:off x="1635740" y="299902"/>
            <a:ext cx="9526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dirty="0">
                <a:solidFill>
                  <a:srgbClr val="0070C0"/>
                </a:solidFill>
              </a:rPr>
              <a:t>Les causes de la chute chez la personne âgée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C869444-47B9-DFD3-D6B8-72C24AF733C9}"/>
              </a:ext>
            </a:extLst>
          </p:cNvPr>
          <p:cNvSpPr txBox="1"/>
          <p:nvPr/>
        </p:nvSpPr>
        <p:spPr>
          <a:xfrm>
            <a:off x="5325124" y="1905382"/>
            <a:ext cx="6400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Obstacles en tous genres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Eclairage insuffisant (intensité et contrastes)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Mobilier inadapté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Environnement encombré</a:t>
            </a:r>
          </a:p>
          <a:p>
            <a:endParaRPr lang="fr-CH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12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3F1441-C516-EEE4-310E-CAD769592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42" y="1905382"/>
            <a:ext cx="2475033" cy="3047236"/>
          </a:xfrm>
          <a:prstGeom prst="round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BEBDEAB-848E-454D-7E3C-8D0DA7A1B87C}"/>
              </a:ext>
            </a:extLst>
          </p:cNvPr>
          <p:cNvSpPr txBox="1"/>
          <p:nvPr/>
        </p:nvSpPr>
        <p:spPr>
          <a:xfrm>
            <a:off x="834254" y="5210903"/>
            <a:ext cx="284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bg1"/>
                </a:solidFill>
              </a:rPr>
              <a:t>Environnement</a:t>
            </a:r>
          </a:p>
        </p:txBody>
      </p:sp>
    </p:spTree>
    <p:extLst>
      <p:ext uri="{BB962C8B-B14F-4D97-AF65-F5344CB8AC3E}">
        <p14:creationId xmlns:p14="http://schemas.microsoft.com/office/powerpoint/2010/main" val="258162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4E829C0-8307-55A5-3FD9-45DDDB2E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>
                <a:solidFill>
                  <a:srgbClr val="FFFFFF"/>
                </a:solidFill>
              </a:rPr>
              <a:t>Centre d'ergothérapie Delémont-Porrentruy Sàrl</a:t>
            </a:r>
            <a:endParaRPr lang="fr-CH">
              <a:solidFill>
                <a:srgbClr val="FFFFFF"/>
              </a:solidFill>
            </a:endParaRPr>
          </a:p>
        </p:txBody>
      </p:sp>
      <p:pic>
        <p:nvPicPr>
          <p:cNvPr id="5122" name="Picture 2" descr="Images de Bonhomme Blanc Danger – Téléchargement gratuit sur Freepik">
            <a:extLst>
              <a:ext uri="{FF2B5EF4-FFF2-40B4-BE49-F238E27FC236}">
                <a16:creationId xmlns:a16="http://schemas.microsoft.com/office/drawing/2014/main" id="{EBEB6728-B491-B91D-B868-E0205ED47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76EFB1-023C-FBEE-B1C2-F6EFF5FD50C5}"/>
              </a:ext>
            </a:extLst>
          </p:cNvPr>
          <p:cNvSpPr/>
          <p:nvPr/>
        </p:nvSpPr>
        <p:spPr>
          <a:xfrm>
            <a:off x="205666" y="439953"/>
            <a:ext cx="5378388" cy="60989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5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7CF1F3-C53B-197D-D60F-D46C05185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26" y="2251462"/>
            <a:ext cx="5121528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4000" b="1" dirty="0">
                <a:solidFill>
                  <a:schemeClr val="bg1"/>
                </a:solidFill>
              </a:rPr>
              <a:t>Logement et sécurité :</a:t>
            </a:r>
          </a:p>
          <a:p>
            <a:pPr marL="0" indent="0">
              <a:buNone/>
            </a:pPr>
            <a:r>
              <a:rPr lang="fr-CH" sz="4000" b="1" dirty="0">
                <a:solidFill>
                  <a:schemeClr val="bg1"/>
                </a:solidFill>
              </a:rPr>
              <a:t> repérer les dangers</a:t>
            </a:r>
          </a:p>
        </p:txBody>
      </p:sp>
    </p:spTree>
    <p:extLst>
      <p:ext uri="{BB962C8B-B14F-4D97-AF65-F5344CB8AC3E}">
        <p14:creationId xmlns:p14="http://schemas.microsoft.com/office/powerpoint/2010/main" val="27789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C5172-FE30-F389-8EE0-AFECFE6E0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2105B34-A4C7-A55C-7FB5-742398FFEC40}"/>
              </a:ext>
            </a:extLst>
          </p:cNvPr>
          <p:cNvSpPr/>
          <p:nvPr/>
        </p:nvSpPr>
        <p:spPr>
          <a:xfrm>
            <a:off x="-2" y="1041839"/>
            <a:ext cx="12192000" cy="50937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54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A37225E-EF4E-1769-277A-5B370790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Centre d'ergothérapie Delémont-Porrentruy </a:t>
            </a:r>
            <a:r>
              <a:rPr lang="fr-FR" dirty="0" err="1"/>
              <a:t>Sàrl</a:t>
            </a:r>
            <a:endParaRPr lang="fr-CH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788BEE-55F1-29F5-B99E-0FAAB5D31804}"/>
              </a:ext>
            </a:extLst>
          </p:cNvPr>
          <p:cNvSpPr txBox="1"/>
          <p:nvPr/>
        </p:nvSpPr>
        <p:spPr>
          <a:xfrm>
            <a:off x="204185" y="136525"/>
            <a:ext cx="1198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rgbClr val="0070C0"/>
                </a:solidFill>
              </a:rPr>
              <a:t>Assurez-vous que le logement ne comporte pas d’obstacles de type :</a:t>
            </a:r>
          </a:p>
        </p:txBody>
      </p:sp>
      <p:graphicFrame>
        <p:nvGraphicFramePr>
          <p:cNvPr id="4" name="Espace réservé du contenu 4">
            <a:extLst>
              <a:ext uri="{FF2B5EF4-FFF2-40B4-BE49-F238E27FC236}">
                <a16:creationId xmlns:a16="http://schemas.microsoft.com/office/drawing/2014/main" id="{F7B505A6-9261-4CF9-6D62-8615E8B679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617937"/>
              </p:ext>
            </p:extLst>
          </p:nvPr>
        </p:nvGraphicFramePr>
        <p:xfrm>
          <a:off x="607381" y="162143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 5" descr="Une image contenant croquis, Rectangle, symbole, motif&#10;&#10;Le contenu généré par l’IA peut être incorrect.">
            <a:extLst>
              <a:ext uri="{FF2B5EF4-FFF2-40B4-BE49-F238E27FC236}">
                <a16:creationId xmlns:a16="http://schemas.microsoft.com/office/drawing/2014/main" id="{EA303EF7-60E5-1C90-9215-63453835EF0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2514" t="11272" r="21510" b="11272"/>
          <a:stretch/>
        </p:blipFill>
        <p:spPr>
          <a:xfrm>
            <a:off x="1758461" y="1771023"/>
            <a:ext cx="532564" cy="736932"/>
          </a:xfrm>
          <a:prstGeom prst="rect">
            <a:avLst/>
          </a:prstGeom>
        </p:spPr>
      </p:pic>
      <p:pic>
        <p:nvPicPr>
          <p:cNvPr id="8" name="Image 7" descr="Une image contenant clipart, silhouette&#10;&#10;Le contenu généré par l’IA peut être incorrect.">
            <a:extLst>
              <a:ext uri="{FF2B5EF4-FFF2-40B4-BE49-F238E27FC236}">
                <a16:creationId xmlns:a16="http://schemas.microsoft.com/office/drawing/2014/main" id="{8296A134-10E1-5C44-8473-0325341CE21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9375" t="17550" r="14706" b="14706"/>
          <a:stretch/>
        </p:blipFill>
        <p:spPr>
          <a:xfrm>
            <a:off x="3577213" y="1771023"/>
            <a:ext cx="717087" cy="736932"/>
          </a:xfrm>
          <a:prstGeom prst="rect">
            <a:avLst/>
          </a:prstGeom>
        </p:spPr>
      </p:pic>
      <p:pic>
        <p:nvPicPr>
          <p:cNvPr id="10" name="Image 9" descr="Une image contenant Panneau de signalisation, signe&#10;&#10;Le contenu généré par l’IA peut être incorrect.">
            <a:extLst>
              <a:ext uri="{FF2B5EF4-FFF2-40B4-BE49-F238E27FC236}">
                <a16:creationId xmlns:a16="http://schemas.microsoft.com/office/drawing/2014/main" id="{8842BDEA-8124-9E08-995A-190B4A9D74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6715" y="1771023"/>
            <a:ext cx="736932" cy="7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2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36D60-59DC-6DC0-555A-8D4A74625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77E801B-6ABB-E78F-C6DD-B506180DE180}"/>
              </a:ext>
            </a:extLst>
          </p:cNvPr>
          <p:cNvSpPr/>
          <p:nvPr/>
        </p:nvSpPr>
        <p:spPr>
          <a:xfrm>
            <a:off x="346802" y="168676"/>
            <a:ext cx="11498395" cy="7775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D01E7BF-457F-203D-6BD8-55CB4BFB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Centre d'ergothérapie Delémont-Porrentruy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Sàrl</a:t>
            </a:r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Déambulateur 4 roues large avec panier Days | Aides à la mobilité">
            <a:extLst>
              <a:ext uri="{FF2B5EF4-FFF2-40B4-BE49-F238E27FC236}">
                <a16:creationId xmlns:a16="http://schemas.microsoft.com/office/drawing/2014/main" id="{C0AD0ECC-9371-5857-867D-3BE0810B4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r="10670" b="7356"/>
          <a:stretch/>
        </p:blipFill>
        <p:spPr bwMode="auto">
          <a:xfrm>
            <a:off x="1769626" y="1023158"/>
            <a:ext cx="1710357" cy="211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omment choisir une canne de marche ?">
            <a:extLst>
              <a:ext uri="{FF2B5EF4-FFF2-40B4-BE49-F238E27FC236}">
                <a16:creationId xmlns:a16="http://schemas.microsoft.com/office/drawing/2014/main" id="{7C8D04D6-D6D6-C5CC-3F39-3E3D3563B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0" r="33557"/>
          <a:stretch/>
        </p:blipFill>
        <p:spPr bwMode="auto">
          <a:xfrm>
            <a:off x="3809037" y="985088"/>
            <a:ext cx="659006" cy="22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éambulateur FIXE REGLABLE">
            <a:extLst>
              <a:ext uri="{FF2B5EF4-FFF2-40B4-BE49-F238E27FC236}">
                <a16:creationId xmlns:a16="http://schemas.microsoft.com/office/drawing/2014/main" id="{45F0E91E-382A-4E5C-DF00-CFC672A86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6" t="16903" r="24674" b="10177"/>
          <a:stretch/>
        </p:blipFill>
        <p:spPr bwMode="auto">
          <a:xfrm>
            <a:off x="123587" y="1320179"/>
            <a:ext cx="1251752" cy="166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3C6A7E5-82A5-E02E-EA4F-6444E68F0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086" y="1067615"/>
            <a:ext cx="4022729" cy="1256140"/>
          </a:xfrm>
          <a:prstGeom prst="rect">
            <a:avLst/>
          </a:prstGeom>
        </p:spPr>
      </p:pic>
      <p:pic>
        <p:nvPicPr>
          <p:cNvPr id="2050" name="Picture 2" descr="Coin de tapis antidérapant | Mobilité Service">
            <a:extLst>
              <a:ext uri="{FF2B5EF4-FFF2-40B4-BE49-F238E27FC236}">
                <a16:creationId xmlns:a16="http://schemas.microsoft.com/office/drawing/2014/main" id="{D3CE76E7-0EEC-3E63-3346-4A171A045B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3" t="23950" r="14413" b="4949"/>
          <a:stretch/>
        </p:blipFill>
        <p:spPr bwMode="auto">
          <a:xfrm>
            <a:off x="123587" y="3178207"/>
            <a:ext cx="1531483" cy="156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fort | DOMPROTEC">
            <a:extLst>
              <a:ext uri="{FF2B5EF4-FFF2-40B4-BE49-F238E27FC236}">
                <a16:creationId xmlns:a16="http://schemas.microsoft.com/office/drawing/2014/main" id="{7AECD846-11C0-4954-6FC2-3E104B216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72" y="3246836"/>
            <a:ext cx="2439559" cy="162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470A218-2D11-4939-B349-312668514EC3}"/>
              </a:ext>
            </a:extLst>
          </p:cNvPr>
          <p:cNvSpPr txBox="1"/>
          <p:nvPr/>
        </p:nvSpPr>
        <p:spPr>
          <a:xfrm>
            <a:off x="2975867" y="193317"/>
            <a:ext cx="811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dirty="0">
                <a:solidFill>
                  <a:schemeClr val="bg1"/>
                </a:solidFill>
              </a:rPr>
              <a:t>Environnement et déplacements</a:t>
            </a:r>
          </a:p>
        </p:txBody>
      </p:sp>
      <p:pic>
        <p:nvPicPr>
          <p:cNvPr id="2056" name="Picture 8" descr="Barre d'appui de Douche, Barre d'Appui Antidérapant Poignée, Barre d'Appui  en Acier Inox Murale, Poignée Baignoire de Sécurité de Douche our WC, Salle  ...">
            <a:extLst>
              <a:ext uri="{FF2B5EF4-FFF2-40B4-BE49-F238E27FC236}">
                <a16:creationId xmlns:a16="http://schemas.microsoft.com/office/drawing/2014/main" id="{E03D3C6E-2BFD-848F-5739-312376B22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86" y="2594216"/>
            <a:ext cx="1878284" cy="187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lanche de bain Java">
            <a:extLst>
              <a:ext uri="{FF2B5EF4-FFF2-40B4-BE49-F238E27FC236}">
                <a16:creationId xmlns:a16="http://schemas.microsoft.com/office/drawing/2014/main" id="{FC10A4B5-4784-4A74-7C87-925287614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2" r="3683" b="25836"/>
          <a:stretch/>
        </p:blipFill>
        <p:spPr bwMode="auto">
          <a:xfrm>
            <a:off x="6939564" y="2594216"/>
            <a:ext cx="2583402" cy="17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haise de douche avec accoudoirs Hiva 2 - Medical Domicile">
            <a:extLst>
              <a:ext uri="{FF2B5EF4-FFF2-40B4-BE49-F238E27FC236}">
                <a16:creationId xmlns:a16="http://schemas.microsoft.com/office/drawing/2014/main" id="{9909357D-81B5-39B0-787E-5BCC97AEE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0" t="22296" r="26876" b="22330"/>
          <a:stretch/>
        </p:blipFill>
        <p:spPr bwMode="auto">
          <a:xfrm>
            <a:off x="9725203" y="985088"/>
            <a:ext cx="1394341" cy="187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EPE - Rehausseur WC Adulte avec Accoudoir (10 Cm Hauteur), Couvercle,  Siège Toilette Post Opératoire : Amazon.fr: Hygiène et Santé">
            <a:extLst>
              <a:ext uri="{FF2B5EF4-FFF2-40B4-BE49-F238E27FC236}">
                <a16:creationId xmlns:a16="http://schemas.microsoft.com/office/drawing/2014/main" id="{23CCDA2C-62EC-37E0-EF6A-1895EC387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358" y="2902215"/>
            <a:ext cx="1772372" cy="177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éhausseur de lit / chaise">
            <a:extLst>
              <a:ext uri="{FF2B5EF4-FFF2-40B4-BE49-F238E27FC236}">
                <a16:creationId xmlns:a16="http://schemas.microsoft.com/office/drawing/2014/main" id="{32DEEDFF-D800-67D9-01C0-2C4389BF8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5" r="15444" b="14654"/>
          <a:stretch/>
        </p:blipFill>
        <p:spPr bwMode="auto">
          <a:xfrm>
            <a:off x="3217309" y="5162016"/>
            <a:ext cx="1078322" cy="134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Une vaste offre de monte-escaliers à des prix compétitifs | Otolift">
            <a:extLst>
              <a:ext uri="{FF2B5EF4-FFF2-40B4-BE49-F238E27FC236}">
                <a16:creationId xmlns:a16="http://schemas.microsoft.com/office/drawing/2014/main" id="{59DB5BC4-4085-D9A0-888B-AE526F5FDC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2" name="Picture 8" descr="Monte Escalier en Suisse : Prix, Installation et Comparatif">
            <a:extLst>
              <a:ext uri="{FF2B5EF4-FFF2-40B4-BE49-F238E27FC236}">
                <a16:creationId xmlns:a16="http://schemas.microsoft.com/office/drawing/2014/main" id="{29171AEA-A06C-029C-8B33-B2B1BF961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7" y="4944316"/>
            <a:ext cx="2671337" cy="187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auteuil releveur Senior Luxe 1 moteur">
            <a:extLst>
              <a:ext uri="{FF2B5EF4-FFF2-40B4-BE49-F238E27FC236}">
                <a16:creationId xmlns:a16="http://schemas.microsoft.com/office/drawing/2014/main" id="{0357A011-0916-B2C7-4152-2ECC63A2E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9" r="14001"/>
          <a:stretch/>
        </p:blipFill>
        <p:spPr bwMode="auto">
          <a:xfrm>
            <a:off x="10126675" y="4788477"/>
            <a:ext cx="1352365" cy="187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ampe de seuil à deux éléments: charge max. 500 kg | kaiserkraft">
            <a:extLst>
              <a:ext uri="{FF2B5EF4-FFF2-40B4-BE49-F238E27FC236}">
                <a16:creationId xmlns:a16="http://schemas.microsoft.com/office/drawing/2014/main" id="{3C31324A-7DAB-930B-E47F-E380936BB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39054" r="7430" b="30177"/>
          <a:stretch/>
        </p:blipFill>
        <p:spPr bwMode="auto">
          <a:xfrm>
            <a:off x="7032038" y="4675408"/>
            <a:ext cx="3016141" cy="107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écurisation des escaliers : 5 critères pour choisir sans se tromper">
            <a:extLst>
              <a:ext uri="{FF2B5EF4-FFF2-40B4-BE49-F238E27FC236}">
                <a16:creationId xmlns:a16="http://schemas.microsoft.com/office/drawing/2014/main" id="{387CEEA2-917F-CB54-F7DE-2D4A7746F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633" y="4655731"/>
            <a:ext cx="2274742" cy="151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09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34B0E-302E-DF75-AF9D-CA4D5F386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avec coins arrondis du même côté 8">
            <a:extLst>
              <a:ext uri="{FF2B5EF4-FFF2-40B4-BE49-F238E27FC236}">
                <a16:creationId xmlns:a16="http://schemas.microsoft.com/office/drawing/2014/main" id="{152B2872-4A2B-2FEA-8462-B3148F591A08}"/>
              </a:ext>
            </a:extLst>
          </p:cNvPr>
          <p:cNvSpPr/>
          <p:nvPr/>
        </p:nvSpPr>
        <p:spPr>
          <a:xfrm rot="5400000" flipV="1">
            <a:off x="6352874" y="211887"/>
            <a:ext cx="4684052" cy="7000096"/>
          </a:xfrm>
          <a:prstGeom prst="round2SameRect">
            <a:avLst>
              <a:gd name="adj1" fmla="val 5856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Rectangle avec coins arrondis du même côté 7">
            <a:extLst>
              <a:ext uri="{FF2B5EF4-FFF2-40B4-BE49-F238E27FC236}">
                <a16:creationId xmlns:a16="http://schemas.microsoft.com/office/drawing/2014/main" id="{7AB56A47-6E97-3266-D512-BF3EC0EFC40C}"/>
              </a:ext>
            </a:extLst>
          </p:cNvPr>
          <p:cNvSpPr/>
          <p:nvPr/>
        </p:nvSpPr>
        <p:spPr>
          <a:xfrm rot="5400000">
            <a:off x="76493" y="1293415"/>
            <a:ext cx="4684055" cy="4837043"/>
          </a:xfrm>
          <a:prstGeom prst="round2SameRect">
            <a:avLst>
              <a:gd name="adj1" fmla="val 8498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550031-980E-BC27-5C76-43DCF63B8CF7}"/>
              </a:ext>
            </a:extLst>
          </p:cNvPr>
          <p:cNvSpPr/>
          <p:nvPr/>
        </p:nvSpPr>
        <p:spPr>
          <a:xfrm>
            <a:off x="1914965" y="310607"/>
            <a:ext cx="341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5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58C257B-B30F-9DA2-A92A-C7FEFF4E6542}"/>
              </a:ext>
            </a:extLst>
          </p:cNvPr>
          <p:cNvSpPr txBox="1"/>
          <p:nvPr/>
        </p:nvSpPr>
        <p:spPr>
          <a:xfrm>
            <a:off x="-1765742" y="4602695"/>
            <a:ext cx="1871464" cy="252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15AD63-DAB3-D83A-9D16-E3F343512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Centre d'ergothérapie Delémont-Porrentruy </a:t>
            </a:r>
            <a:r>
              <a:rPr lang="fr-FR" dirty="0" err="1"/>
              <a:t>Sàrl</a:t>
            </a:r>
            <a:endParaRPr lang="fr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F1FE7CD-67D6-D6A5-8DB6-A8D343AAFDA1}"/>
              </a:ext>
            </a:extLst>
          </p:cNvPr>
          <p:cNvSpPr txBox="1"/>
          <p:nvPr/>
        </p:nvSpPr>
        <p:spPr>
          <a:xfrm>
            <a:off x="3776498" y="24009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dirty="0">
                <a:solidFill>
                  <a:srgbClr val="0070C0"/>
                </a:solidFill>
              </a:rPr>
              <a:t>Rester en forme 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FBFE4EB-38E7-6699-FE82-AA2B6C40B659}"/>
              </a:ext>
            </a:extLst>
          </p:cNvPr>
          <p:cNvSpPr txBox="1"/>
          <p:nvPr/>
        </p:nvSpPr>
        <p:spPr>
          <a:xfrm>
            <a:off x="6462454" y="2663703"/>
            <a:ext cx="4464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4000" dirty="0">
                <a:solidFill>
                  <a:schemeClr val="bg1"/>
                </a:solidFill>
              </a:rPr>
              <a:t>Rester actif 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4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4000" dirty="0">
                <a:solidFill>
                  <a:schemeClr val="bg1"/>
                </a:solidFill>
              </a:rPr>
              <a:t>Rester mobile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5CB9D0-3841-D74A-018B-DC3658D30D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28" r="15600"/>
          <a:stretch>
            <a:fillRect/>
          </a:stretch>
        </p:blipFill>
        <p:spPr>
          <a:xfrm>
            <a:off x="329753" y="2000374"/>
            <a:ext cx="3853944" cy="342312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03356-69B0-8DE8-4C8A-43C6CBC6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avec coins arrondis du même côté 8">
            <a:extLst>
              <a:ext uri="{FF2B5EF4-FFF2-40B4-BE49-F238E27FC236}">
                <a16:creationId xmlns:a16="http://schemas.microsoft.com/office/drawing/2014/main" id="{44589FE3-8442-3E7E-94E1-F3470709CCA9}"/>
              </a:ext>
            </a:extLst>
          </p:cNvPr>
          <p:cNvSpPr/>
          <p:nvPr/>
        </p:nvSpPr>
        <p:spPr>
          <a:xfrm rot="5400000" flipV="1">
            <a:off x="6352874" y="211887"/>
            <a:ext cx="4684052" cy="7000096"/>
          </a:xfrm>
          <a:prstGeom prst="round2SameRect">
            <a:avLst>
              <a:gd name="adj1" fmla="val 5856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Rectangle avec coins arrondis du même côté 7">
            <a:extLst>
              <a:ext uri="{FF2B5EF4-FFF2-40B4-BE49-F238E27FC236}">
                <a16:creationId xmlns:a16="http://schemas.microsoft.com/office/drawing/2014/main" id="{B6DB6FE5-C381-940B-F524-21E12C978E16}"/>
              </a:ext>
            </a:extLst>
          </p:cNvPr>
          <p:cNvSpPr/>
          <p:nvPr/>
        </p:nvSpPr>
        <p:spPr>
          <a:xfrm rot="5400000">
            <a:off x="76493" y="1293415"/>
            <a:ext cx="4684055" cy="4837043"/>
          </a:xfrm>
          <a:prstGeom prst="round2SameRect">
            <a:avLst>
              <a:gd name="adj1" fmla="val 8498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6B76F0-285D-8127-0B4F-1FA89E697465}"/>
              </a:ext>
            </a:extLst>
          </p:cNvPr>
          <p:cNvSpPr/>
          <p:nvPr/>
        </p:nvSpPr>
        <p:spPr>
          <a:xfrm>
            <a:off x="1914965" y="310607"/>
            <a:ext cx="341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5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C61AFCB-CEC7-C144-3A56-7B617A54A948}"/>
              </a:ext>
            </a:extLst>
          </p:cNvPr>
          <p:cNvSpPr txBox="1"/>
          <p:nvPr/>
        </p:nvSpPr>
        <p:spPr>
          <a:xfrm>
            <a:off x="-1765742" y="4602695"/>
            <a:ext cx="1871464" cy="252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4CF29F-9176-AE93-BFCE-2C0BE5F4D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Centre d'ergothérapie Delémont-Porrentruy </a:t>
            </a:r>
            <a:r>
              <a:rPr lang="fr-FR" dirty="0" err="1"/>
              <a:t>Sàrl</a:t>
            </a:r>
            <a:endParaRPr lang="fr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13399A-83EE-8571-8A4D-D25D76F221E3}"/>
              </a:ext>
            </a:extLst>
          </p:cNvPr>
          <p:cNvSpPr txBox="1"/>
          <p:nvPr/>
        </p:nvSpPr>
        <p:spPr>
          <a:xfrm>
            <a:off x="3776498" y="24009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dirty="0">
                <a:solidFill>
                  <a:srgbClr val="0070C0"/>
                </a:solidFill>
              </a:rPr>
              <a:t>Rester en forme 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9D34F7B-C6E5-BBE1-943C-3B45393111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130" r="32261"/>
          <a:stretch>
            <a:fillRect/>
          </a:stretch>
        </p:blipFill>
        <p:spPr>
          <a:xfrm>
            <a:off x="1174391" y="1753080"/>
            <a:ext cx="2051593" cy="391770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8F4DF32-4E4D-B867-5D4B-2D98DD25D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711" y="1753080"/>
            <a:ext cx="5443702" cy="385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41829"/>
            <a:ext cx="12192000" cy="52064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" name="Rectangle 3"/>
          <p:cNvSpPr/>
          <p:nvPr/>
        </p:nvSpPr>
        <p:spPr>
          <a:xfrm>
            <a:off x="554038" y="1707327"/>
            <a:ext cx="11422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fr-CH" sz="3600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B4BC1C0-CC2C-46E2-911D-C226104FCE30}"/>
              </a:ext>
            </a:extLst>
          </p:cNvPr>
          <p:cNvSpPr txBox="1"/>
          <p:nvPr/>
        </p:nvSpPr>
        <p:spPr>
          <a:xfrm>
            <a:off x="6819107" y="1657329"/>
            <a:ext cx="49443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400" dirty="0">
                <a:solidFill>
                  <a:schemeClr val="bg1"/>
                </a:solidFill>
              </a:rPr>
              <a:t>Daniel Comisso</a:t>
            </a:r>
          </a:p>
          <a:p>
            <a:pPr algn="ctr"/>
            <a:endParaRPr lang="fr-CH" sz="4400" dirty="0">
              <a:solidFill>
                <a:schemeClr val="bg1"/>
              </a:solidFill>
            </a:endParaRPr>
          </a:p>
          <a:p>
            <a:pPr algn="ctr"/>
            <a:r>
              <a:rPr lang="fr-CH" sz="4400" dirty="0">
                <a:solidFill>
                  <a:schemeClr val="bg1"/>
                </a:solidFill>
              </a:rPr>
              <a:t>Daniel Hirt</a:t>
            </a:r>
          </a:p>
          <a:p>
            <a:pPr algn="ctr"/>
            <a:endParaRPr lang="fr-CH" sz="4400" dirty="0">
              <a:solidFill>
                <a:schemeClr val="bg1"/>
              </a:solidFill>
            </a:endParaRPr>
          </a:p>
          <a:p>
            <a:pPr algn="ctr"/>
            <a:r>
              <a:rPr lang="fr-CH" sz="4400" dirty="0">
                <a:solidFill>
                  <a:schemeClr val="bg1"/>
                </a:solidFill>
              </a:rPr>
              <a:t>Line </a:t>
            </a:r>
            <a:r>
              <a:rPr lang="fr-CH" sz="4400" dirty="0" err="1">
                <a:solidFill>
                  <a:schemeClr val="bg1"/>
                </a:solidFill>
              </a:rPr>
              <a:t>Kottelat</a:t>
            </a:r>
            <a:endParaRPr lang="fr-CH" sz="4400" dirty="0">
              <a:solidFill>
                <a:schemeClr val="bg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BF576D6-E730-A1A9-1F4D-D1E80F216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4" y="1890950"/>
            <a:ext cx="5562445" cy="30760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6549E0-7B69-B53A-24D7-44C2F376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Centre d'ergothérapie Delémont-Porrentruy Sàrl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256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8431E-32E0-7D8C-70A2-5D512D677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avec coins arrondis du même côté 7">
            <a:extLst>
              <a:ext uri="{FF2B5EF4-FFF2-40B4-BE49-F238E27FC236}">
                <a16:creationId xmlns:a16="http://schemas.microsoft.com/office/drawing/2014/main" id="{41BC18E0-16C5-5752-CE3C-41BFC8D87C92}"/>
              </a:ext>
            </a:extLst>
          </p:cNvPr>
          <p:cNvSpPr/>
          <p:nvPr/>
        </p:nvSpPr>
        <p:spPr>
          <a:xfrm rot="5400000">
            <a:off x="3831017" y="-2691329"/>
            <a:ext cx="4914275" cy="12576314"/>
          </a:xfrm>
          <a:prstGeom prst="round2SameRect">
            <a:avLst>
              <a:gd name="adj1" fmla="val 8498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1031AE-A2F2-04B5-BA3C-8D1AB4100682}"/>
              </a:ext>
            </a:extLst>
          </p:cNvPr>
          <p:cNvSpPr/>
          <p:nvPr/>
        </p:nvSpPr>
        <p:spPr>
          <a:xfrm>
            <a:off x="1914965" y="310607"/>
            <a:ext cx="341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5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E79D299-3662-F5C1-97FB-276059923BB6}"/>
              </a:ext>
            </a:extLst>
          </p:cNvPr>
          <p:cNvSpPr txBox="1"/>
          <p:nvPr/>
        </p:nvSpPr>
        <p:spPr>
          <a:xfrm>
            <a:off x="-1765742" y="4602695"/>
            <a:ext cx="1871464" cy="252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B2C230-7E70-E2DE-D073-AE3E9D00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Centre d'ergothérapie Delémont-Porrentruy </a:t>
            </a:r>
            <a:r>
              <a:rPr lang="fr-FR" dirty="0" err="1"/>
              <a:t>Sàrl</a:t>
            </a:r>
            <a:endParaRPr lang="fr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C09388-6008-760C-15B2-1613DC09FCB8}"/>
              </a:ext>
            </a:extLst>
          </p:cNvPr>
          <p:cNvSpPr txBox="1"/>
          <p:nvPr/>
        </p:nvSpPr>
        <p:spPr>
          <a:xfrm>
            <a:off x="3776498" y="24009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dirty="0">
                <a:solidFill>
                  <a:srgbClr val="0070C0"/>
                </a:solidFill>
              </a:rPr>
              <a:t>Rester en forme 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4D6D110-EA15-8719-CC96-2283E1495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36" y="1254800"/>
            <a:ext cx="3224658" cy="46840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7A5BB2B-4281-A418-7CAB-A13A0FC5A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633" y="1254799"/>
            <a:ext cx="3250734" cy="468405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35AF251-7C02-983D-E550-208727E0B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4706" y="1254800"/>
            <a:ext cx="3154373" cy="468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DFF70-3D15-AD78-ECF9-DBE73E55F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avec coins arrondis du même côté 8">
            <a:extLst>
              <a:ext uri="{FF2B5EF4-FFF2-40B4-BE49-F238E27FC236}">
                <a16:creationId xmlns:a16="http://schemas.microsoft.com/office/drawing/2014/main" id="{EFB09D3C-399B-39DC-1007-A24365D1E631}"/>
              </a:ext>
            </a:extLst>
          </p:cNvPr>
          <p:cNvSpPr/>
          <p:nvPr/>
        </p:nvSpPr>
        <p:spPr>
          <a:xfrm rot="5400000" flipV="1">
            <a:off x="6183498" y="42511"/>
            <a:ext cx="4684052" cy="7338848"/>
          </a:xfrm>
          <a:prstGeom prst="round2SameRect">
            <a:avLst>
              <a:gd name="adj1" fmla="val 5856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Rectangle avec coins arrondis du même côté 7">
            <a:extLst>
              <a:ext uri="{FF2B5EF4-FFF2-40B4-BE49-F238E27FC236}">
                <a16:creationId xmlns:a16="http://schemas.microsoft.com/office/drawing/2014/main" id="{9D60CDC1-7C13-DA1D-B440-A9ACCA63E277}"/>
              </a:ext>
            </a:extLst>
          </p:cNvPr>
          <p:cNvSpPr/>
          <p:nvPr/>
        </p:nvSpPr>
        <p:spPr>
          <a:xfrm rot="5400000">
            <a:off x="-174268" y="1544177"/>
            <a:ext cx="4684055" cy="4335519"/>
          </a:xfrm>
          <a:prstGeom prst="round2SameRect">
            <a:avLst>
              <a:gd name="adj1" fmla="val 8498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B52F91-209C-E337-97F4-9AF45ED0FFF1}"/>
              </a:ext>
            </a:extLst>
          </p:cNvPr>
          <p:cNvSpPr/>
          <p:nvPr/>
        </p:nvSpPr>
        <p:spPr>
          <a:xfrm>
            <a:off x="1914965" y="310607"/>
            <a:ext cx="341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5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3133F43-F34B-0884-D211-57793C71AFD6}"/>
              </a:ext>
            </a:extLst>
          </p:cNvPr>
          <p:cNvSpPr txBox="1"/>
          <p:nvPr/>
        </p:nvSpPr>
        <p:spPr>
          <a:xfrm>
            <a:off x="-1765742" y="4602695"/>
            <a:ext cx="1871464" cy="252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D6C259-3300-00F6-3F58-8E80539FE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Centre d'ergothérapie Delémont-Porrentruy </a:t>
            </a:r>
            <a:r>
              <a:rPr lang="fr-FR" dirty="0" err="1"/>
              <a:t>Sàrl</a:t>
            </a:r>
            <a:endParaRPr lang="fr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9D19B57-831F-BEDF-57BC-A3F98941F282}"/>
              </a:ext>
            </a:extLst>
          </p:cNvPr>
          <p:cNvSpPr txBox="1"/>
          <p:nvPr/>
        </p:nvSpPr>
        <p:spPr>
          <a:xfrm>
            <a:off x="3553316" y="222227"/>
            <a:ext cx="9526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dirty="0">
                <a:solidFill>
                  <a:srgbClr val="0070C0"/>
                </a:solidFill>
              </a:rPr>
              <a:t>Ressources extérieures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16F6D0-885E-E6A8-161B-6B0F7F5C0678}"/>
              </a:ext>
            </a:extLst>
          </p:cNvPr>
          <p:cNvSpPr txBox="1"/>
          <p:nvPr/>
        </p:nvSpPr>
        <p:spPr>
          <a:xfrm>
            <a:off x="5470254" y="2034781"/>
            <a:ext cx="6400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Médecin de famille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Ergothérapie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Physiothérapie (mobilisation)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 err="1">
                <a:solidFill>
                  <a:schemeClr val="bg1"/>
                </a:solidFill>
              </a:rPr>
              <a:t>Serei</a:t>
            </a:r>
            <a:r>
              <a:rPr lang="fr-CH" sz="2800" dirty="0">
                <a:solidFill>
                  <a:schemeClr val="bg1"/>
                </a:solidFill>
              </a:rPr>
              <a:t> (moyens auxiliaires)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Cours proposés par la LSR ou Pro </a:t>
            </a:r>
            <a:r>
              <a:rPr lang="fr-CH" sz="2800" dirty="0" err="1">
                <a:solidFill>
                  <a:schemeClr val="bg1"/>
                </a:solidFill>
              </a:rPr>
              <a:t>Senectute</a:t>
            </a:r>
            <a:r>
              <a:rPr lang="fr-CH" sz="2800" dirty="0">
                <a:solidFill>
                  <a:schemeClr val="bg1"/>
                </a:solidFill>
              </a:rPr>
              <a:t> (gymnastique pour le dos, Nordic Walking…)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1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Images de Bonhomme Blanc Question – Téléchargement gratuit sur Freepik">
            <a:extLst>
              <a:ext uri="{FF2B5EF4-FFF2-40B4-BE49-F238E27FC236}">
                <a16:creationId xmlns:a16="http://schemas.microsoft.com/office/drawing/2014/main" id="{1D70854C-0000-8E2C-D369-D72C8D6B1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9" y="2057686"/>
            <a:ext cx="3032371" cy="30323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9939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264060"/>
            <a:ext cx="12192000" cy="27842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5400" dirty="0"/>
              <a:t>Questions ?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EB1D248-8BF9-965A-9ADB-FC797EB9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Centre d'ergothérapie Delémont-Porrentruy </a:t>
            </a:r>
            <a:r>
              <a:rPr lang="fr-FR" dirty="0" err="1"/>
              <a:t>Sàrl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2331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641602"/>
            <a:ext cx="12192000" cy="36098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5400" dirty="0"/>
              <a:t>Merci pour votre attention !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ACDBC9B-8F37-066C-63DD-588DA74C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Centre d'ergothérapie Delémont-Porrentruy </a:t>
            </a:r>
            <a:r>
              <a:rPr lang="fr-FR" dirty="0" err="1"/>
              <a:t>Sàrl</a:t>
            </a:r>
            <a:endParaRPr lang="fr-CH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FEA848-E506-BF5F-BE62-190A13662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03" y="303242"/>
            <a:ext cx="1533525" cy="15335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163F382-0FC7-1A4A-805A-4591604819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096" t="22565" r="28120" b="22930"/>
          <a:stretch/>
        </p:blipFill>
        <p:spPr>
          <a:xfrm>
            <a:off x="3315957" y="956361"/>
            <a:ext cx="1047639" cy="13346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667B7AC-47FE-9F6D-A568-2CFB8212873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462" t="8844" r="41892" b="17216"/>
          <a:stretch/>
        </p:blipFill>
        <p:spPr>
          <a:xfrm>
            <a:off x="5800680" y="478170"/>
            <a:ext cx="954593" cy="14509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252A776-DE8B-8DB5-CCE2-978EBB162E1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4934" t="1581" r="31498" b="67970"/>
          <a:stretch/>
        </p:blipFill>
        <p:spPr>
          <a:xfrm>
            <a:off x="8002675" y="956361"/>
            <a:ext cx="1186972" cy="15335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CFF67CE-36E4-D0D3-09EF-9D0F63E1C06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664" t="6973" r="24739" b="5495"/>
          <a:stretch/>
        </p:blipFill>
        <p:spPr>
          <a:xfrm>
            <a:off x="10529996" y="395632"/>
            <a:ext cx="754081" cy="162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874ABA-A461-055D-EED0-0C97BD57AC91}"/>
              </a:ext>
            </a:extLst>
          </p:cNvPr>
          <p:cNvSpPr/>
          <p:nvPr/>
        </p:nvSpPr>
        <p:spPr>
          <a:xfrm>
            <a:off x="0" y="954594"/>
            <a:ext cx="12192000" cy="50937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54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AEE12D-00B5-9604-6183-0A6DA9EFF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Centre d'ergothérapie Delémont-Porrentruy Sàrl</a:t>
            </a:r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C5E20F6-B5F5-B6FF-D868-B3FB2570F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161" y="0"/>
            <a:ext cx="9637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7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0EA02-2B59-84EE-A0A6-8A3CC7DD5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avec coins arrondis du même côté 8">
            <a:extLst>
              <a:ext uri="{FF2B5EF4-FFF2-40B4-BE49-F238E27FC236}">
                <a16:creationId xmlns:a16="http://schemas.microsoft.com/office/drawing/2014/main" id="{AF24778A-F65D-BBCB-5FFF-A105887E1318}"/>
              </a:ext>
            </a:extLst>
          </p:cNvPr>
          <p:cNvSpPr/>
          <p:nvPr/>
        </p:nvSpPr>
        <p:spPr>
          <a:xfrm rot="5400000" flipV="1">
            <a:off x="6963917" y="788097"/>
            <a:ext cx="4464000" cy="5992167"/>
          </a:xfrm>
          <a:prstGeom prst="round2SameRect">
            <a:avLst>
              <a:gd name="adj1" fmla="val 5856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Rectangle avec coins arrondis du même côté 7">
            <a:extLst>
              <a:ext uri="{FF2B5EF4-FFF2-40B4-BE49-F238E27FC236}">
                <a16:creationId xmlns:a16="http://schemas.microsoft.com/office/drawing/2014/main" id="{3939EDAB-E2B7-14CF-6D87-244625DFFDBE}"/>
              </a:ext>
            </a:extLst>
          </p:cNvPr>
          <p:cNvSpPr/>
          <p:nvPr/>
        </p:nvSpPr>
        <p:spPr>
          <a:xfrm rot="5400000">
            <a:off x="596611" y="955570"/>
            <a:ext cx="4463999" cy="5657222"/>
          </a:xfrm>
          <a:prstGeom prst="round2SameRect">
            <a:avLst>
              <a:gd name="adj1" fmla="val 8498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758F0-BF1A-BAF6-C41C-CDA8E60DB73D}"/>
              </a:ext>
            </a:extLst>
          </p:cNvPr>
          <p:cNvSpPr/>
          <p:nvPr/>
        </p:nvSpPr>
        <p:spPr>
          <a:xfrm>
            <a:off x="2147573" y="240696"/>
            <a:ext cx="78968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5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Définition de l’ergothérapie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7F19561-D6A6-7DD0-3058-0DA4A9E2D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77071"/>
            <a:ext cx="4114800" cy="365125"/>
          </a:xfrm>
        </p:spPr>
        <p:txBody>
          <a:bodyPr/>
          <a:lstStyle/>
          <a:p>
            <a:r>
              <a:rPr lang="fr-FR"/>
              <a:t>Centre d'ergothérapie Delémont-Porrentruy Sàrl</a:t>
            </a:r>
            <a:endParaRPr lang="fr-CH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BFDCA12-96A8-F8F2-B103-B275D5C8F727}"/>
              </a:ext>
            </a:extLst>
          </p:cNvPr>
          <p:cNvSpPr txBox="1"/>
          <p:nvPr/>
        </p:nvSpPr>
        <p:spPr>
          <a:xfrm>
            <a:off x="91440" y="1752756"/>
            <a:ext cx="52806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400" dirty="0">
                <a:solidFill>
                  <a:schemeClr val="bg1"/>
                </a:solidFill>
              </a:rPr>
              <a:t>« L’ergothérapie est une profession centrée sur le développement et le maintien de la capacité d’agir des personnes. Elle contribue à l’amélioration de la santé et de la qualité de vie. Elle facilite la participation à la société en permettant de prendre part aux activités quotidiennes. »</a:t>
            </a:r>
          </a:p>
          <a:p>
            <a:r>
              <a:rPr lang="fr-CH" sz="2400" dirty="0"/>
              <a:t> </a:t>
            </a:r>
          </a:p>
          <a:p>
            <a:r>
              <a:rPr lang="fr-CH" sz="2400" dirty="0">
                <a:solidFill>
                  <a:schemeClr val="bg1"/>
                </a:solidFill>
              </a:rPr>
              <a:t>Définition de l’Association Suisse des ergothérapeute, 2011</a:t>
            </a:r>
          </a:p>
          <a:p>
            <a:endParaRPr lang="fr-CH" sz="2400" dirty="0">
              <a:solidFill>
                <a:schemeClr val="bg1"/>
              </a:solidFill>
            </a:endParaRPr>
          </a:p>
        </p:txBody>
      </p:sp>
      <p:pic>
        <p:nvPicPr>
          <p:cNvPr id="3" name="Image 2" descr="Une image contenant voiture, extérieur, personne, jeune&#10;&#10;Description générée automatiquement">
            <a:extLst>
              <a:ext uri="{FF2B5EF4-FFF2-40B4-BE49-F238E27FC236}">
                <a16:creationId xmlns:a16="http://schemas.microsoft.com/office/drawing/2014/main" id="{F06D8032-AF3E-3638-1F61-62A24ACB2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84670">
            <a:off x="8821250" y="2075480"/>
            <a:ext cx="2934891" cy="2201168"/>
          </a:xfrm>
          <a:prstGeom prst="rect">
            <a:avLst/>
          </a:prstGeom>
        </p:spPr>
      </p:pic>
      <p:pic>
        <p:nvPicPr>
          <p:cNvPr id="4" name="Image 3" descr="Une image contenant bâtiment, personne, extérieur, enfant&#10;&#10;Description générée automatiquement">
            <a:extLst>
              <a:ext uri="{FF2B5EF4-FFF2-40B4-BE49-F238E27FC236}">
                <a16:creationId xmlns:a16="http://schemas.microsoft.com/office/drawing/2014/main" id="{BDAC3FB0-28F5-FB45-8CC4-0FE389E7D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0994">
            <a:off x="6596665" y="3892726"/>
            <a:ext cx="2401259" cy="1800944"/>
          </a:xfrm>
          <a:prstGeom prst="rect">
            <a:avLst/>
          </a:prstGeom>
        </p:spPr>
      </p:pic>
      <p:pic>
        <p:nvPicPr>
          <p:cNvPr id="5" name="Image 4" descr="Une image contenant personne, intérieur, table, homme&#10;&#10;Description générée automatiquement">
            <a:extLst>
              <a:ext uri="{FF2B5EF4-FFF2-40B4-BE49-F238E27FC236}">
                <a16:creationId xmlns:a16="http://schemas.microsoft.com/office/drawing/2014/main" id="{5BF125E4-0F04-B219-F0F4-81923EC4AD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520"/>
          <a:stretch/>
        </p:blipFill>
        <p:spPr>
          <a:xfrm rot="20585704">
            <a:off x="6400394" y="1821857"/>
            <a:ext cx="2269373" cy="15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7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avec coins arrondis du même côté 8"/>
          <p:cNvSpPr/>
          <p:nvPr/>
        </p:nvSpPr>
        <p:spPr>
          <a:xfrm rot="5400000" flipV="1">
            <a:off x="7882082" y="1813529"/>
            <a:ext cx="4464000" cy="4114800"/>
          </a:xfrm>
          <a:prstGeom prst="round2SameRect">
            <a:avLst>
              <a:gd name="adj1" fmla="val 5856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Rectangle avec coins arrondis du même côté 7"/>
          <p:cNvSpPr/>
          <p:nvPr/>
        </p:nvSpPr>
        <p:spPr>
          <a:xfrm rot="5400000">
            <a:off x="-440773" y="2250932"/>
            <a:ext cx="4464000" cy="3541419"/>
          </a:xfrm>
          <a:prstGeom prst="round2SameRect">
            <a:avLst>
              <a:gd name="adj1" fmla="val 5572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rgbClr val="0070C0"/>
                </a:solidFill>
              </a:rPr>
              <a:t>sir</a:t>
            </a:r>
          </a:p>
          <a:p>
            <a:pPr algn="ctr"/>
            <a:endParaRPr lang="fr-CH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74A3A48-88D0-4EFD-A867-EEAA8495B55F}"/>
              </a:ext>
            </a:extLst>
          </p:cNvPr>
          <p:cNvSpPr txBox="1"/>
          <p:nvPr/>
        </p:nvSpPr>
        <p:spPr>
          <a:xfrm>
            <a:off x="0" y="215870"/>
            <a:ext cx="116323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400" dirty="0">
                <a:solidFill>
                  <a:schemeClr val="accent1">
                    <a:lumMod val="75000"/>
                  </a:schemeClr>
                </a:solidFill>
              </a:rPr>
              <a:t>Les spécificité de l’ergothérapie en lien avec </a:t>
            </a:r>
          </a:p>
          <a:p>
            <a:pPr algn="ctr"/>
            <a:r>
              <a:rPr lang="fr-CH" sz="4400" dirty="0">
                <a:solidFill>
                  <a:schemeClr val="accent1">
                    <a:lumMod val="75000"/>
                  </a:schemeClr>
                </a:solidFill>
              </a:rPr>
              <a:t>la rhumatologie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A9B5BA2-F03A-8599-7B87-B3BB3C2B9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Centre d'ergothérapie Delémont-Porrentruy </a:t>
            </a:r>
            <a:r>
              <a:rPr lang="fr-FR" dirty="0" err="1"/>
              <a:t>Sàrl</a:t>
            </a:r>
            <a:endParaRPr lang="fr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2286D7-629D-E516-43AB-D9ADF9520D63}"/>
              </a:ext>
            </a:extLst>
          </p:cNvPr>
          <p:cNvSpPr txBox="1"/>
          <p:nvPr/>
        </p:nvSpPr>
        <p:spPr>
          <a:xfrm>
            <a:off x="3825275" y="1789641"/>
            <a:ext cx="411479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>
                <a:solidFill>
                  <a:srgbClr val="0070C0"/>
                </a:solidFill>
              </a:rPr>
              <a:t>Personne</a:t>
            </a:r>
          </a:p>
          <a:p>
            <a:endParaRPr lang="fr-CH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rgbClr val="0070C0"/>
                </a:solidFill>
              </a:rPr>
              <a:t>Où et quand apparaissent les gênes?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rgbClr val="0070C0"/>
                </a:solidFill>
              </a:rPr>
              <a:t>Les ressources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rgbClr val="0070C0"/>
                </a:solidFill>
              </a:rPr>
              <a:t>Vie sociale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rgbClr val="0070C0"/>
                </a:solidFill>
              </a:rPr>
              <a:t>Impact sur l’humeur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rgbClr val="0070C0"/>
                </a:solidFill>
              </a:rPr>
              <a:t>Qualité de vie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>
              <a:solidFill>
                <a:srgbClr val="0070C0"/>
              </a:solidFill>
            </a:endParaRPr>
          </a:p>
          <a:p>
            <a:endParaRPr lang="fr-CH" sz="2400" dirty="0">
              <a:solidFill>
                <a:srgbClr val="0070C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86F3675-5B26-99E1-508B-45A948A1D248}"/>
              </a:ext>
            </a:extLst>
          </p:cNvPr>
          <p:cNvSpPr txBox="1"/>
          <p:nvPr/>
        </p:nvSpPr>
        <p:spPr>
          <a:xfrm>
            <a:off x="8583357" y="1939332"/>
            <a:ext cx="37047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>
                <a:solidFill>
                  <a:schemeClr val="bg1"/>
                </a:solidFill>
              </a:rPr>
              <a:t>Environnement</a:t>
            </a:r>
          </a:p>
          <a:p>
            <a:endParaRPr lang="fr-CH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chemeClr val="bg1"/>
                </a:solidFill>
              </a:rPr>
              <a:t>Habitation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chemeClr val="bg1"/>
                </a:solidFill>
              </a:rPr>
              <a:t>Extérieur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chemeClr val="bg1"/>
                </a:solidFill>
              </a:rPr>
              <a:t>En lien avec les </a:t>
            </a:r>
          </a:p>
          <a:p>
            <a:r>
              <a:rPr lang="fr-CH" sz="2400" dirty="0">
                <a:solidFill>
                  <a:schemeClr val="bg1"/>
                </a:solidFill>
              </a:rPr>
              <a:t>	différents rôles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chemeClr val="bg1"/>
                </a:solidFill>
              </a:rPr>
              <a:t>Social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8EE28AD-0600-43BD-0E5D-A01CBC88217C}"/>
              </a:ext>
            </a:extLst>
          </p:cNvPr>
          <p:cNvSpPr txBox="1"/>
          <p:nvPr/>
        </p:nvSpPr>
        <p:spPr>
          <a:xfrm>
            <a:off x="304697" y="1884129"/>
            <a:ext cx="32572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solidFill>
                  <a:schemeClr val="bg1"/>
                </a:solidFill>
              </a:rPr>
              <a:t>Activités</a:t>
            </a:r>
          </a:p>
          <a:p>
            <a:pPr algn="ctr"/>
            <a:endParaRPr lang="fr-CH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chemeClr val="bg1"/>
                </a:solidFill>
              </a:rPr>
              <a:t>Profil personnalisé de vos activité</a:t>
            </a:r>
          </a:p>
          <a:p>
            <a:endParaRPr lang="fr-CH" sz="2400" dirty="0">
              <a:solidFill>
                <a:schemeClr val="bg1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H" sz="2400" dirty="0">
                <a:solidFill>
                  <a:schemeClr val="bg1"/>
                </a:solidFill>
              </a:rPr>
              <a:t>Soins d’hygiène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H" sz="2400" dirty="0">
                <a:solidFill>
                  <a:schemeClr val="bg1"/>
                </a:solidFill>
              </a:rPr>
              <a:t>Entretien du domicile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H" sz="2400" dirty="0">
                <a:solidFill>
                  <a:schemeClr val="bg1"/>
                </a:solidFill>
              </a:rPr>
              <a:t>Sport loisirs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H" sz="2400" dirty="0">
                <a:solidFill>
                  <a:schemeClr val="bg1"/>
                </a:solidFill>
              </a:rPr>
              <a:t>Travail et bénévolat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H" sz="2400" dirty="0">
              <a:solidFill>
                <a:schemeClr val="bg1"/>
              </a:solidFill>
            </a:endParaRPr>
          </a:p>
          <a:p>
            <a:r>
              <a:rPr lang="fr-CH" sz="2400" dirty="0">
                <a:solidFill>
                  <a:schemeClr val="bg1"/>
                </a:solidFill>
              </a:rPr>
              <a:t>Bénévolat</a:t>
            </a:r>
          </a:p>
        </p:txBody>
      </p:sp>
    </p:spTree>
    <p:extLst>
      <p:ext uri="{BB962C8B-B14F-4D97-AF65-F5344CB8AC3E}">
        <p14:creationId xmlns:p14="http://schemas.microsoft.com/office/powerpoint/2010/main" val="46190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74FCE-AC48-088F-7E8E-926D7C5BC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avec coins arrondis du même côté 8">
            <a:extLst>
              <a:ext uri="{FF2B5EF4-FFF2-40B4-BE49-F238E27FC236}">
                <a16:creationId xmlns:a16="http://schemas.microsoft.com/office/drawing/2014/main" id="{B5052D02-C9FE-F4D4-6EAF-69468A8B55CF}"/>
              </a:ext>
            </a:extLst>
          </p:cNvPr>
          <p:cNvSpPr/>
          <p:nvPr/>
        </p:nvSpPr>
        <p:spPr>
          <a:xfrm rot="5400000" flipV="1">
            <a:off x="6183498" y="42511"/>
            <a:ext cx="4684052" cy="7338848"/>
          </a:xfrm>
          <a:prstGeom prst="round2SameRect">
            <a:avLst>
              <a:gd name="adj1" fmla="val 5856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Rectangle avec coins arrondis du même côté 7">
            <a:extLst>
              <a:ext uri="{FF2B5EF4-FFF2-40B4-BE49-F238E27FC236}">
                <a16:creationId xmlns:a16="http://schemas.microsoft.com/office/drawing/2014/main" id="{8EDF1186-D987-E44C-7390-5EC80D47EE99}"/>
              </a:ext>
            </a:extLst>
          </p:cNvPr>
          <p:cNvSpPr/>
          <p:nvPr/>
        </p:nvSpPr>
        <p:spPr>
          <a:xfrm rot="5400000">
            <a:off x="-322730" y="1692637"/>
            <a:ext cx="4684055" cy="4038600"/>
          </a:xfrm>
          <a:prstGeom prst="round2SameRect">
            <a:avLst>
              <a:gd name="adj1" fmla="val 8498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CDD77D-B934-7E62-DB6F-9B729C89D3E6}"/>
              </a:ext>
            </a:extLst>
          </p:cNvPr>
          <p:cNvSpPr/>
          <p:nvPr/>
        </p:nvSpPr>
        <p:spPr>
          <a:xfrm>
            <a:off x="1914965" y="310607"/>
            <a:ext cx="341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5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92BCD6E-63B4-A234-CF64-F13A903DBD0D}"/>
              </a:ext>
            </a:extLst>
          </p:cNvPr>
          <p:cNvSpPr txBox="1"/>
          <p:nvPr/>
        </p:nvSpPr>
        <p:spPr>
          <a:xfrm>
            <a:off x="754743" y="2992684"/>
            <a:ext cx="5256001" cy="4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06A251-5EDE-AF08-50F7-60CC12AAB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Centre d'ergothérapie Delémont-Porrentruy </a:t>
            </a:r>
            <a:r>
              <a:rPr lang="fr-FR" dirty="0" err="1"/>
              <a:t>Sàrl</a:t>
            </a:r>
            <a:endParaRPr lang="fr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9C21D1D-528D-F2C7-619B-C3A0A37B39EB}"/>
              </a:ext>
            </a:extLst>
          </p:cNvPr>
          <p:cNvSpPr txBox="1"/>
          <p:nvPr/>
        </p:nvSpPr>
        <p:spPr>
          <a:xfrm>
            <a:off x="1686911" y="323301"/>
            <a:ext cx="9553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000" dirty="0">
                <a:solidFill>
                  <a:srgbClr val="0070C0"/>
                </a:solidFill>
              </a:rPr>
              <a:t>Moyens de traitement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8F9BA8E-484D-09CB-40E1-386F7478C245}"/>
              </a:ext>
            </a:extLst>
          </p:cNvPr>
          <p:cNvSpPr txBox="1"/>
          <p:nvPr/>
        </p:nvSpPr>
        <p:spPr>
          <a:xfrm>
            <a:off x="346841" y="4939265"/>
            <a:ext cx="335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bg1"/>
                </a:solidFill>
              </a:rPr>
              <a:t>Thérapie physique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2963167-ABE1-6DD2-86DF-52F91458401F}"/>
              </a:ext>
            </a:extLst>
          </p:cNvPr>
          <p:cNvSpPr txBox="1"/>
          <p:nvPr/>
        </p:nvSpPr>
        <p:spPr>
          <a:xfrm>
            <a:off x="5325124" y="205736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3200" dirty="0">
                <a:solidFill>
                  <a:schemeClr val="bg1"/>
                </a:solidFill>
              </a:rPr>
              <a:t>Paraffine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3200" dirty="0">
                <a:solidFill>
                  <a:schemeClr val="bg1"/>
                </a:solidFill>
              </a:rPr>
              <a:t>Thérapie manuelle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3200" dirty="0">
                <a:solidFill>
                  <a:schemeClr val="bg1"/>
                </a:solidFill>
              </a:rPr>
              <a:t>Exercices de renforcement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3200" dirty="0">
                <a:solidFill>
                  <a:schemeClr val="bg1"/>
                </a:solidFill>
              </a:rPr>
              <a:t>Orthèses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3200" dirty="0">
                <a:solidFill>
                  <a:schemeClr val="bg1"/>
                </a:solidFill>
              </a:rPr>
              <a:t>Compression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3200" dirty="0">
                <a:solidFill>
                  <a:schemeClr val="bg1"/>
                </a:solidFill>
              </a:rPr>
              <a:t>Principes de protection articulaire</a:t>
            </a:r>
          </a:p>
        </p:txBody>
      </p:sp>
      <p:pic>
        <p:nvPicPr>
          <p:cNvPr id="1026" name="Picture 2" descr="Thermal Paraffin Bath Moisturizing Spa">
            <a:extLst>
              <a:ext uri="{FF2B5EF4-FFF2-40B4-BE49-F238E27FC236}">
                <a16:creationId xmlns:a16="http://schemas.microsoft.com/office/drawing/2014/main" id="{1CA6FB99-4470-C16B-5DF7-E8A658251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44" y="1843438"/>
            <a:ext cx="2793442" cy="27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25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48C69-7D9F-DDDE-4787-8BD7686F5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avec coins arrondis du même côté 8">
            <a:extLst>
              <a:ext uri="{FF2B5EF4-FFF2-40B4-BE49-F238E27FC236}">
                <a16:creationId xmlns:a16="http://schemas.microsoft.com/office/drawing/2014/main" id="{9B2441AB-86B8-33FE-96E8-01B4D62F7866}"/>
              </a:ext>
            </a:extLst>
          </p:cNvPr>
          <p:cNvSpPr/>
          <p:nvPr/>
        </p:nvSpPr>
        <p:spPr>
          <a:xfrm rot="5400000" flipV="1">
            <a:off x="6183498" y="42511"/>
            <a:ext cx="4684052" cy="7338848"/>
          </a:xfrm>
          <a:prstGeom prst="round2SameRect">
            <a:avLst>
              <a:gd name="adj1" fmla="val 5856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Rectangle avec coins arrondis du même côté 7">
            <a:extLst>
              <a:ext uri="{FF2B5EF4-FFF2-40B4-BE49-F238E27FC236}">
                <a16:creationId xmlns:a16="http://schemas.microsoft.com/office/drawing/2014/main" id="{898B0D57-6EBC-286A-1A08-22ABD1116F39}"/>
              </a:ext>
            </a:extLst>
          </p:cNvPr>
          <p:cNvSpPr/>
          <p:nvPr/>
        </p:nvSpPr>
        <p:spPr>
          <a:xfrm rot="5400000">
            <a:off x="-322730" y="1692637"/>
            <a:ext cx="4684055" cy="4038600"/>
          </a:xfrm>
          <a:prstGeom prst="round2SameRect">
            <a:avLst>
              <a:gd name="adj1" fmla="val 8498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54AB52-9642-F28C-CA59-8C6811713C75}"/>
              </a:ext>
            </a:extLst>
          </p:cNvPr>
          <p:cNvSpPr/>
          <p:nvPr/>
        </p:nvSpPr>
        <p:spPr>
          <a:xfrm>
            <a:off x="1914965" y="310607"/>
            <a:ext cx="341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5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1BC28AE-B71A-1FF4-1B4E-2F0AE7017F70}"/>
              </a:ext>
            </a:extLst>
          </p:cNvPr>
          <p:cNvSpPr txBox="1"/>
          <p:nvPr/>
        </p:nvSpPr>
        <p:spPr>
          <a:xfrm>
            <a:off x="754743" y="2992684"/>
            <a:ext cx="5256001" cy="4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6BC963-A702-49CE-1ADE-A6F980AE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Centre d'ergothérapie Delémont-Porrentruy </a:t>
            </a:r>
            <a:r>
              <a:rPr lang="fr-FR" dirty="0" err="1"/>
              <a:t>Sàrl</a:t>
            </a:r>
            <a:endParaRPr lang="fr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155DA2-7332-AD57-021E-A23E59E51B1A}"/>
              </a:ext>
            </a:extLst>
          </p:cNvPr>
          <p:cNvSpPr txBox="1"/>
          <p:nvPr/>
        </p:nvSpPr>
        <p:spPr>
          <a:xfrm>
            <a:off x="1686911" y="323301"/>
            <a:ext cx="9553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000" dirty="0">
                <a:solidFill>
                  <a:srgbClr val="0070C0"/>
                </a:solidFill>
              </a:rPr>
              <a:t>Moyens de traitement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65B2DBD-215D-BBBC-8C96-D8C46D4F3BFC}"/>
              </a:ext>
            </a:extLst>
          </p:cNvPr>
          <p:cNvSpPr txBox="1"/>
          <p:nvPr/>
        </p:nvSpPr>
        <p:spPr>
          <a:xfrm>
            <a:off x="0" y="4939265"/>
            <a:ext cx="4038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bg1"/>
                </a:solidFill>
              </a:rPr>
              <a:t>Adaptation de l’activité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B126856-1AAD-4719-6163-646230ACE87F}"/>
              </a:ext>
            </a:extLst>
          </p:cNvPr>
          <p:cNvSpPr txBox="1"/>
          <p:nvPr/>
        </p:nvSpPr>
        <p:spPr>
          <a:xfrm>
            <a:off x="5325124" y="2373107"/>
            <a:ext cx="64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Utilisation de moyens auxiliaires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Analyser et faire l’activité différemment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Entraînement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Remise en activité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Planification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Gestion de la fatigue et des douleurs</a:t>
            </a:r>
          </a:p>
        </p:txBody>
      </p:sp>
      <p:pic>
        <p:nvPicPr>
          <p:cNvPr id="12" name="Image 11" descr="Une image contenant dessin, croquis, clipart, Dessin au trait&#10;&#10;Le contenu généré par l’IA peut être incorrect.">
            <a:extLst>
              <a:ext uri="{FF2B5EF4-FFF2-40B4-BE49-F238E27FC236}">
                <a16:creationId xmlns:a16="http://schemas.microsoft.com/office/drawing/2014/main" id="{85FEC061-BAB9-8F71-AA07-ADFCC361F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8071" y="1733939"/>
            <a:ext cx="3042451" cy="3042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6A2956F-3CF0-DDA0-8F8D-1F1CB07049D9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>
                <a:hlinkClick r:id="rId4" tooltip="https://catandcookies.com/detail-34.html"/>
              </a:rPr>
              <a:t>Cette photo</a:t>
            </a:r>
            <a:r>
              <a:rPr lang="fr-CH" sz="900"/>
              <a:t> par Auteur inconnu est soumise à la licence </a:t>
            </a:r>
            <a:r>
              <a:rPr lang="fr-CH" sz="900">
                <a:hlinkClick r:id="rId5" tooltip="https://creativecommons.org/licenses/by-nc/3.0/"/>
              </a:rPr>
              <a:t>CC BY-NC</a:t>
            </a:r>
            <a:endParaRPr lang="fr-CH" sz="900"/>
          </a:p>
        </p:txBody>
      </p:sp>
    </p:spTree>
    <p:extLst>
      <p:ext uri="{BB962C8B-B14F-4D97-AF65-F5344CB8AC3E}">
        <p14:creationId xmlns:p14="http://schemas.microsoft.com/office/powerpoint/2010/main" val="289749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DACD5-8461-6F57-587D-B97B288BC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avec coins arrondis du même côté 8">
            <a:extLst>
              <a:ext uri="{FF2B5EF4-FFF2-40B4-BE49-F238E27FC236}">
                <a16:creationId xmlns:a16="http://schemas.microsoft.com/office/drawing/2014/main" id="{7F4D14C6-4E5A-BA22-B755-A0B6A7DC6D50}"/>
              </a:ext>
            </a:extLst>
          </p:cNvPr>
          <p:cNvSpPr/>
          <p:nvPr/>
        </p:nvSpPr>
        <p:spPr>
          <a:xfrm rot="5400000" flipV="1">
            <a:off x="6183498" y="42511"/>
            <a:ext cx="4684052" cy="7338848"/>
          </a:xfrm>
          <a:prstGeom prst="round2SameRect">
            <a:avLst>
              <a:gd name="adj1" fmla="val 5856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Rectangle avec coins arrondis du même côté 7">
            <a:extLst>
              <a:ext uri="{FF2B5EF4-FFF2-40B4-BE49-F238E27FC236}">
                <a16:creationId xmlns:a16="http://schemas.microsoft.com/office/drawing/2014/main" id="{F98FAB49-A1AE-6AEC-EF00-8F6876D0E496}"/>
              </a:ext>
            </a:extLst>
          </p:cNvPr>
          <p:cNvSpPr/>
          <p:nvPr/>
        </p:nvSpPr>
        <p:spPr>
          <a:xfrm rot="5400000">
            <a:off x="-322730" y="1692637"/>
            <a:ext cx="4684055" cy="4038600"/>
          </a:xfrm>
          <a:prstGeom prst="round2SameRect">
            <a:avLst>
              <a:gd name="adj1" fmla="val 8498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30C08B-52EB-59B9-1E88-A3341C6E3AD5}"/>
              </a:ext>
            </a:extLst>
          </p:cNvPr>
          <p:cNvSpPr/>
          <p:nvPr/>
        </p:nvSpPr>
        <p:spPr>
          <a:xfrm>
            <a:off x="1914965" y="310607"/>
            <a:ext cx="341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5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A8CBFE3-2BB3-F6A6-9246-4E4B809B7A50}"/>
              </a:ext>
            </a:extLst>
          </p:cNvPr>
          <p:cNvSpPr txBox="1"/>
          <p:nvPr/>
        </p:nvSpPr>
        <p:spPr>
          <a:xfrm>
            <a:off x="754743" y="2992684"/>
            <a:ext cx="5256001" cy="4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5D7803-996A-1B75-6595-BF6AF1F8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Centre d'ergothérapie Delémont-Porrentruy </a:t>
            </a:r>
            <a:r>
              <a:rPr lang="fr-FR" dirty="0" err="1"/>
              <a:t>Sàrl</a:t>
            </a:r>
            <a:endParaRPr lang="fr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50683B-A503-5228-7BD9-64071F0F221C}"/>
              </a:ext>
            </a:extLst>
          </p:cNvPr>
          <p:cNvSpPr txBox="1"/>
          <p:nvPr/>
        </p:nvSpPr>
        <p:spPr>
          <a:xfrm>
            <a:off x="1686911" y="323301"/>
            <a:ext cx="9553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000" dirty="0">
                <a:solidFill>
                  <a:srgbClr val="0070C0"/>
                </a:solidFill>
              </a:rPr>
              <a:t>Moyens de traitement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726C516-1F06-0384-3F43-913B129D1614}"/>
              </a:ext>
            </a:extLst>
          </p:cNvPr>
          <p:cNvSpPr txBox="1"/>
          <p:nvPr/>
        </p:nvSpPr>
        <p:spPr>
          <a:xfrm>
            <a:off x="320040" y="4939265"/>
            <a:ext cx="317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bg1"/>
                </a:solidFill>
              </a:rPr>
              <a:t>Environnement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EB1364-FC6C-1155-BE2C-DC604C8257F8}"/>
              </a:ext>
            </a:extLst>
          </p:cNvPr>
          <p:cNvSpPr txBox="1"/>
          <p:nvPr/>
        </p:nvSpPr>
        <p:spPr>
          <a:xfrm>
            <a:off x="5325124" y="2133998"/>
            <a:ext cx="64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Repenser l’environnement et l’adapter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Solliciter l’environnement social, mettre en place des aides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Modification </a:t>
            </a:r>
            <a:r>
              <a:rPr lang="fr-CH" sz="2800">
                <a:solidFill>
                  <a:schemeClr val="bg1"/>
                </a:solidFill>
              </a:rPr>
              <a:t>de l’environnement</a:t>
            </a:r>
            <a:endParaRPr lang="fr-CH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2800" dirty="0">
              <a:solidFill>
                <a:schemeClr val="bg1"/>
              </a:solidFill>
            </a:endParaRPr>
          </a:p>
        </p:txBody>
      </p:sp>
      <p:pic>
        <p:nvPicPr>
          <p:cNvPr id="12" name="Image 11" descr="Une image contenant intérieur, meubles, Rayonnage, mur&#10;&#10;Le contenu généré par l’IA peut être incorrect.">
            <a:extLst>
              <a:ext uri="{FF2B5EF4-FFF2-40B4-BE49-F238E27FC236}">
                <a16:creationId xmlns:a16="http://schemas.microsoft.com/office/drawing/2014/main" id="{79EF3DD5-A32B-D969-89C3-F34FD8415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1601" r="-2145"/>
          <a:stretch>
            <a:fillRect/>
          </a:stretch>
        </p:blipFill>
        <p:spPr>
          <a:xfrm>
            <a:off x="399357" y="1712642"/>
            <a:ext cx="3018905" cy="3089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09197F4-080E-ACFA-6D9F-5EFC169750E4}"/>
              </a:ext>
            </a:extLst>
          </p:cNvPr>
          <p:cNvSpPr txBox="1"/>
          <p:nvPr/>
        </p:nvSpPr>
        <p:spPr>
          <a:xfrm>
            <a:off x="3524250" y="6858000"/>
            <a:ext cx="514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>
                <a:hlinkClick r:id="rId4" tooltip="https://www.lairdubois.fr/creations/2330-caisses-en-bois.html"/>
              </a:rPr>
              <a:t>Cette photo</a:t>
            </a:r>
            <a:r>
              <a:rPr lang="fr-CH" sz="900"/>
              <a:t> par Auteur inconnu est soumise à la licence </a:t>
            </a:r>
            <a:r>
              <a:rPr lang="fr-CH" sz="900">
                <a:hlinkClick r:id="rId5" tooltip="https://creativecommons.org/licenses/by-nc-sa/3.0/"/>
              </a:rPr>
              <a:t>CC BY-SA-NC</a:t>
            </a:r>
            <a:endParaRPr lang="fr-CH" sz="900"/>
          </a:p>
        </p:txBody>
      </p:sp>
    </p:spTree>
    <p:extLst>
      <p:ext uri="{BB962C8B-B14F-4D97-AF65-F5344CB8AC3E}">
        <p14:creationId xmlns:p14="http://schemas.microsoft.com/office/powerpoint/2010/main" val="280394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264060"/>
            <a:ext cx="12192000" cy="27842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Rectangle avec coins arrondis du même côté 9"/>
          <p:cNvSpPr/>
          <p:nvPr/>
        </p:nvSpPr>
        <p:spPr>
          <a:xfrm rot="5400000" flipV="1">
            <a:off x="11090903" y="5633475"/>
            <a:ext cx="369332" cy="1832862"/>
          </a:xfrm>
          <a:prstGeom prst="round2Same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1417319" y="3748236"/>
            <a:ext cx="9447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5400" dirty="0">
                <a:solidFill>
                  <a:schemeClr val="bg1"/>
                </a:solidFill>
              </a:rPr>
              <a:t>Attention à la chute : </a:t>
            </a:r>
          </a:p>
          <a:p>
            <a:pPr algn="ctr"/>
            <a:r>
              <a:rPr lang="fr-CH" sz="5400" dirty="0">
                <a:solidFill>
                  <a:schemeClr val="bg1"/>
                </a:solidFill>
              </a:rPr>
              <a:t>prévenir vaut mieux que guérir !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359137" y="6365240"/>
            <a:ext cx="175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solidFill>
                  <a:schemeClr val="bg1"/>
                </a:solidFill>
              </a:rPr>
              <a:t>Septembre 2025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E281F81-783A-2746-7A6F-3F0CA3B1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Centre d'ergothérapie Delémont-Porrentruy </a:t>
            </a:r>
            <a:r>
              <a:rPr lang="fr-FR" dirty="0" err="1"/>
              <a:t>Sàrl</a:t>
            </a:r>
            <a:endParaRPr lang="fr-CH" dirty="0"/>
          </a:p>
        </p:txBody>
      </p:sp>
      <p:pic>
        <p:nvPicPr>
          <p:cNvPr id="4" name="Picture 2" descr="88 600+ Homme Qui Tombe Photos, taleaux et images libre de droits - iStock  | Homme qui glisse, Main, Homme qui marche">
            <a:extLst>
              <a:ext uri="{FF2B5EF4-FFF2-40B4-BE49-F238E27FC236}">
                <a16:creationId xmlns:a16="http://schemas.microsoft.com/office/drawing/2014/main" id="{993CA0E6-C37C-325C-90CC-3767BED38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12" r="69393" b="25944"/>
          <a:stretch/>
        </p:blipFill>
        <p:spPr bwMode="auto">
          <a:xfrm>
            <a:off x="2387159" y="1730243"/>
            <a:ext cx="1165696" cy="98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88 600+ Homme Qui Tombe Photos, taleaux et images libre de droits - iStock  | Homme qui glisse, Main, Homme qui marche">
            <a:extLst>
              <a:ext uri="{FF2B5EF4-FFF2-40B4-BE49-F238E27FC236}">
                <a16:creationId xmlns:a16="http://schemas.microsoft.com/office/drawing/2014/main" id="{63A0DF55-2323-B1C2-7F72-E73E70AFD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68" b="75735"/>
          <a:stretch/>
        </p:blipFill>
        <p:spPr bwMode="auto">
          <a:xfrm>
            <a:off x="632033" y="513459"/>
            <a:ext cx="1325415" cy="101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8 600+ Homme Qui Tombe Photos, taleaux et images libre de droits - iStock  | Homme qui glisse, Main, Homme qui marche">
            <a:extLst>
              <a:ext uri="{FF2B5EF4-FFF2-40B4-BE49-F238E27FC236}">
                <a16:creationId xmlns:a16="http://schemas.microsoft.com/office/drawing/2014/main" id="{EE45EFC6-652C-51F3-9614-806A7D1BE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2" r="69052" b="48765"/>
          <a:stretch/>
        </p:blipFill>
        <p:spPr bwMode="auto">
          <a:xfrm>
            <a:off x="4129364" y="505907"/>
            <a:ext cx="1198136" cy="113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88 600+ Homme Qui Tombe Photos, taleaux et images libre de droits - iStock  | Homme qui glisse, Main, Homme qui marche">
            <a:extLst>
              <a:ext uri="{FF2B5EF4-FFF2-40B4-BE49-F238E27FC236}">
                <a16:creationId xmlns:a16="http://schemas.microsoft.com/office/drawing/2014/main" id="{002F2954-AC7B-3D4C-CBD9-B1D91B6EB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2" t="71717" b="2068"/>
          <a:stretch/>
        </p:blipFill>
        <p:spPr bwMode="auto">
          <a:xfrm>
            <a:off x="10674269" y="505907"/>
            <a:ext cx="1101395" cy="93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88 600+ Homme Qui Tombe Photos, taleaux et images libre de droits - iStock  | Homme qui glisse, Main, Homme qui marche">
            <a:extLst>
              <a:ext uri="{FF2B5EF4-FFF2-40B4-BE49-F238E27FC236}">
                <a16:creationId xmlns:a16="http://schemas.microsoft.com/office/drawing/2014/main" id="{9ABA328A-4688-EB21-C945-471206D78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6" t="49025" r="40797" b="24574"/>
          <a:stretch/>
        </p:blipFill>
        <p:spPr bwMode="auto">
          <a:xfrm>
            <a:off x="8244646" y="1014296"/>
            <a:ext cx="1065937" cy="101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88 600+ Homme Qui Tombe Photos, taleaux et images libre de droits - iStock  | Homme qui glisse, Main, Homme qui marche">
            <a:extLst>
              <a:ext uri="{FF2B5EF4-FFF2-40B4-BE49-F238E27FC236}">
                <a16:creationId xmlns:a16="http://schemas.microsoft.com/office/drawing/2014/main" id="{52BD8CAE-43D8-DFF0-E0A3-E24624607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4" t="72676" r="28617"/>
          <a:stretch/>
        </p:blipFill>
        <p:spPr bwMode="auto">
          <a:xfrm>
            <a:off x="5953959" y="1758460"/>
            <a:ext cx="1446855" cy="113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88 600+ Homme Qui Tombe Photos, taleaux et images libre de droits - iStock  | Homme qui glisse, Main, Homme qui marche">
            <a:extLst>
              <a:ext uri="{FF2B5EF4-FFF2-40B4-BE49-F238E27FC236}">
                <a16:creationId xmlns:a16="http://schemas.microsoft.com/office/drawing/2014/main" id="{8E740455-F19E-08D4-9954-294946424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3" t="23599" r="21527" b="50000"/>
          <a:stretch/>
        </p:blipFill>
        <p:spPr bwMode="auto">
          <a:xfrm>
            <a:off x="9813169" y="1991207"/>
            <a:ext cx="1091936" cy="101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5839</TotalTime>
  <Words>863</Words>
  <Application>Microsoft Office PowerPoint</Application>
  <PresentationFormat>Grand écran</PresentationFormat>
  <Paragraphs>217</Paragraphs>
  <Slides>23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Thème Office 2013 – 2022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Ergotherapie</dc:title>
  <dc:creator>Timothée HIRT</dc:creator>
  <cp:lastModifiedBy>Centre Ergothérapie</cp:lastModifiedBy>
  <cp:revision>397</cp:revision>
  <dcterms:created xsi:type="dcterms:W3CDTF">2017-01-10T18:42:05Z</dcterms:created>
  <dcterms:modified xsi:type="dcterms:W3CDTF">2025-09-19T06:14:15Z</dcterms:modified>
</cp:coreProperties>
</file>